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3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23DF7-3F1E-484E-B359-C2046FA6DAD4}" type="datetimeFigureOut">
              <a:rPr lang="en-GB" smtClean="0"/>
              <a:t>6/2/15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D9118-D6A0-4933-B72C-DAD17B6C0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7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D9118-D6A0-4933-B72C-DAD17B6C0C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44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65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61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4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686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2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19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4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96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38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88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5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4B97E-9008-4BD9-BAA4-FAA339931D6D}" type="datetimeFigureOut">
              <a:rPr lang="en-GB" smtClean="0"/>
              <a:t>6/2/15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472B3-FC13-452E-82C8-6422B155E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07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Organic </a:t>
            </a:r>
            <a:r>
              <a:rPr lang="en-GB" dirty="0" smtClean="0"/>
              <a:t>Farming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71800"/>
            <a:ext cx="7620000" cy="990600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Anand</a:t>
            </a:r>
            <a:r>
              <a:rPr lang="en-GB" sz="2400" dirty="0" smtClean="0"/>
              <a:t> Pattern in Organic Farming</a:t>
            </a:r>
            <a:br>
              <a:rPr lang="en-GB" sz="2400" dirty="0" smtClean="0"/>
            </a:br>
            <a:r>
              <a:rPr lang="en-GB" sz="2400" dirty="0" smtClean="0"/>
              <a:t>"Putting the tools of development in the hands of farmers"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8027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Organisational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534400" cy="4800600"/>
          </a:xfrm>
        </p:spPr>
        <p:txBody>
          <a:bodyPr>
            <a:noAutofit/>
          </a:bodyPr>
          <a:lstStyle/>
          <a:p>
            <a:r>
              <a:rPr lang="en-US" sz="2400" dirty="0"/>
              <a:t>National: Director and YP, sub staff</a:t>
            </a:r>
          </a:p>
          <a:p>
            <a:r>
              <a:rPr lang="en-US" sz="2400" dirty="0" smtClean="0"/>
              <a:t>Region</a:t>
            </a:r>
            <a:r>
              <a:rPr lang="en-US" sz="2400" dirty="0"/>
              <a:t>: Integrate PMUs of NERCORMP, NERLP with PMU for OF under </a:t>
            </a:r>
            <a:r>
              <a:rPr lang="en-US" sz="2400" dirty="0" smtClean="0"/>
              <a:t>overall </a:t>
            </a:r>
            <a:r>
              <a:rPr lang="en-US" sz="2400" dirty="0"/>
              <a:t>Director, LP and supervision of NEC and </a:t>
            </a:r>
            <a:r>
              <a:rPr lang="en-US" sz="2400" dirty="0" err="1"/>
              <a:t>DoNER</a:t>
            </a:r>
            <a:endParaRPr lang="en-US" sz="2400" dirty="0"/>
          </a:p>
          <a:p>
            <a:r>
              <a:rPr lang="en-US" sz="2400" dirty="0" smtClean="0"/>
              <a:t>State</a:t>
            </a:r>
            <a:r>
              <a:rPr lang="en-US" sz="2400" dirty="0"/>
              <a:t>: State level Society set up under MOU, Training, Funds, Support </a:t>
            </a:r>
            <a:r>
              <a:rPr lang="en-US" sz="2400" dirty="0" err="1"/>
              <a:t>Orgns</a:t>
            </a:r>
            <a:endParaRPr lang="en-US" sz="2400" dirty="0"/>
          </a:p>
          <a:p>
            <a:r>
              <a:rPr lang="en-US" sz="2400" dirty="0" smtClean="0"/>
              <a:t>District</a:t>
            </a:r>
            <a:r>
              <a:rPr lang="en-US" sz="2400" dirty="0"/>
              <a:t>: Manager, Staﬀ under Federation including some costs of processing, </a:t>
            </a:r>
            <a:r>
              <a:rPr lang="en-US" sz="2400" dirty="0" smtClean="0"/>
              <a:t>testing</a:t>
            </a:r>
            <a:r>
              <a:rPr lang="en-US" sz="2400" dirty="0"/>
              <a:t>, outsourced testing. Activities of area selection, </a:t>
            </a:r>
            <a:r>
              <a:rPr lang="en-US" sz="2400" dirty="0" err="1"/>
              <a:t>organisation</a:t>
            </a:r>
            <a:r>
              <a:rPr lang="en-US" sz="2400" dirty="0"/>
              <a:t>, training,  </a:t>
            </a:r>
            <a:r>
              <a:rPr lang="en-US" sz="2400" dirty="0" smtClean="0"/>
              <a:t>PRA</a:t>
            </a:r>
            <a:r>
              <a:rPr lang="en-US" sz="2400" dirty="0"/>
              <a:t>, surveys, soil testing and support with sector professionals; convergence.</a:t>
            </a:r>
          </a:p>
          <a:p>
            <a:r>
              <a:rPr lang="en-US" sz="2400" dirty="0" smtClean="0"/>
              <a:t>Arbitration </a:t>
            </a:r>
            <a:r>
              <a:rPr lang="en-US" sz="2400" dirty="0"/>
              <a:t>by district Committee headed by </a:t>
            </a:r>
            <a:r>
              <a:rPr lang="en-US" sz="2400" dirty="0" err="1"/>
              <a:t>Dy</a:t>
            </a:r>
            <a:r>
              <a:rPr lang="en-US" sz="2400" dirty="0"/>
              <a:t> Commissioner</a:t>
            </a:r>
          </a:p>
          <a:p>
            <a:r>
              <a:rPr lang="en-US" sz="2400" dirty="0" smtClean="0"/>
              <a:t>Village </a:t>
            </a:r>
            <a:r>
              <a:rPr lang="en-US" sz="2400" dirty="0"/>
              <a:t>Council: Secretary part paid; Cluster head honorarium for </a:t>
            </a:r>
            <a:r>
              <a:rPr lang="en-US" sz="2400" dirty="0" smtClean="0"/>
              <a:t>documents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92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GB" dirty="0"/>
              <a:t>Coordination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Bringing Livelihood schemes together</a:t>
            </a:r>
          </a:p>
          <a:p>
            <a:r>
              <a:rPr lang="en-US" sz="2400" dirty="0" smtClean="0"/>
              <a:t>Uncertainty </a:t>
            </a:r>
            <a:r>
              <a:rPr lang="en-US" sz="2400" dirty="0"/>
              <a:t>in elements, hence in costs (</a:t>
            </a:r>
            <a:r>
              <a:rPr lang="en-US" sz="2400" dirty="0" err="1"/>
              <a:t>vermicompost</a:t>
            </a:r>
            <a:r>
              <a:rPr lang="en-US" sz="2400" dirty="0"/>
              <a:t>, SHG savings may </a:t>
            </a:r>
            <a:r>
              <a:rPr lang="en-US" sz="2400" dirty="0" smtClean="0"/>
              <a:t>speed </a:t>
            </a:r>
            <a:r>
              <a:rPr lang="en-US" sz="2400" dirty="0"/>
              <a:t>fund rotation); Expect total project investment at </a:t>
            </a:r>
            <a:r>
              <a:rPr lang="en-US" sz="2400" dirty="0" err="1"/>
              <a:t>Rs</a:t>
            </a:r>
            <a:r>
              <a:rPr lang="en-US" sz="2400" dirty="0"/>
              <a:t> 18,000 per ha</a:t>
            </a:r>
          </a:p>
          <a:p>
            <a:r>
              <a:rPr lang="en-US" sz="2400" dirty="0" smtClean="0"/>
              <a:t>Timeliness </a:t>
            </a:r>
            <a:r>
              <a:rPr lang="en-US" sz="2400" dirty="0"/>
              <a:t>of convergence will add costs (soil tests, OF, bio-input </a:t>
            </a:r>
            <a:r>
              <a:rPr lang="en-US" sz="2400" dirty="0" smtClean="0"/>
              <a:t>production</a:t>
            </a:r>
            <a:r>
              <a:rPr lang="en-US" sz="2400" dirty="0"/>
              <a:t>, needs for animal husbandry) but may be small</a:t>
            </a:r>
          </a:p>
          <a:p>
            <a:r>
              <a:rPr lang="en-US" sz="2400" dirty="0" smtClean="0"/>
              <a:t>Availability </a:t>
            </a:r>
            <a:r>
              <a:rPr lang="en-US" sz="2400" dirty="0"/>
              <a:t>of seeds will require initial multiplication; hence delay</a:t>
            </a:r>
          </a:p>
          <a:p>
            <a:r>
              <a:rPr lang="en-US" sz="2400" dirty="0" smtClean="0"/>
              <a:t>Ethnic </a:t>
            </a:r>
            <a:r>
              <a:rPr lang="en-US" sz="2400" dirty="0"/>
              <a:t>disputes may aﬀect supra Council solidarity</a:t>
            </a:r>
          </a:p>
          <a:p>
            <a:r>
              <a:rPr lang="en-US" sz="2400" dirty="0" smtClean="0"/>
              <a:t>Need </a:t>
            </a:r>
            <a:r>
              <a:rPr lang="en-US" sz="2400" dirty="0"/>
              <a:t>for mid-term reviews of components and re-</a:t>
            </a:r>
            <a:r>
              <a:rPr lang="en-US" sz="2400" dirty="0" err="1"/>
              <a:t>strategising</a:t>
            </a:r>
            <a:endParaRPr lang="en-US" sz="2400" dirty="0"/>
          </a:p>
          <a:p>
            <a:r>
              <a:rPr lang="en-US" sz="2400" dirty="0" smtClean="0"/>
              <a:t>Contribution </a:t>
            </a:r>
            <a:r>
              <a:rPr lang="en-US" sz="2400" dirty="0"/>
              <a:t>by farmers, speciﬁc areas by State </a:t>
            </a:r>
            <a:r>
              <a:rPr lang="en-US" sz="2400" dirty="0" err="1"/>
              <a:t>Govt</a:t>
            </a:r>
            <a:r>
              <a:rPr lang="en-US" sz="2400" dirty="0"/>
              <a:t>, rest 100% </a:t>
            </a:r>
            <a:r>
              <a:rPr lang="en-US" sz="2400" dirty="0" err="1" smtClean="0"/>
              <a:t>programme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5682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Beneﬁts of  Programme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3300" dirty="0"/>
              <a:t>Increase in Organic production of commercial crops</a:t>
            </a:r>
          </a:p>
          <a:p>
            <a:r>
              <a:rPr lang="en-US" sz="3300" dirty="0" smtClean="0"/>
              <a:t>Increase </a:t>
            </a:r>
            <a:r>
              <a:rPr lang="en-US" sz="3300" dirty="0"/>
              <a:t>in area under commercial organic production</a:t>
            </a:r>
          </a:p>
          <a:p>
            <a:r>
              <a:rPr lang="en-US" sz="3300" dirty="0" smtClean="0"/>
              <a:t>Greater </a:t>
            </a:r>
            <a:r>
              <a:rPr lang="en-US" sz="3300" dirty="0"/>
              <a:t>income </a:t>
            </a:r>
            <a:r>
              <a:rPr lang="en-US" sz="3300" dirty="0" err="1"/>
              <a:t>realisation</a:t>
            </a:r>
            <a:r>
              <a:rPr lang="en-US" sz="3300" dirty="0"/>
              <a:t> by farmers</a:t>
            </a:r>
          </a:p>
          <a:p>
            <a:r>
              <a:rPr lang="en-US" sz="3300" dirty="0" smtClean="0"/>
              <a:t>Farmer </a:t>
            </a:r>
            <a:r>
              <a:rPr lang="en-US" sz="3300" dirty="0"/>
              <a:t>led process - less Government, little/no subsidy; focus on </a:t>
            </a:r>
            <a:r>
              <a:rPr lang="en-US" sz="3300" dirty="0" smtClean="0"/>
              <a:t>community </a:t>
            </a:r>
            <a:r>
              <a:rPr lang="en-US" sz="3300" dirty="0"/>
              <a:t>building with community level revolving fund</a:t>
            </a:r>
          </a:p>
          <a:p>
            <a:r>
              <a:rPr lang="en-US" sz="3300" dirty="0" smtClean="0"/>
              <a:t>Women </a:t>
            </a:r>
            <a:r>
              <a:rPr lang="en-US" sz="3300" dirty="0"/>
              <a:t>empowerment and capacity building</a:t>
            </a:r>
          </a:p>
          <a:p>
            <a:r>
              <a:rPr lang="en-US" sz="3300" dirty="0" smtClean="0"/>
              <a:t>Increased </a:t>
            </a:r>
            <a:r>
              <a:rPr lang="en-US" sz="3300" dirty="0"/>
              <a:t>exports, domestic markets of quality value added </a:t>
            </a:r>
            <a:r>
              <a:rPr lang="en-US" sz="3300" dirty="0" smtClean="0"/>
              <a:t>products</a:t>
            </a:r>
            <a:endParaRPr lang="en-US" sz="33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466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05000"/>
            <a:ext cx="8229600" cy="1905000"/>
          </a:xfrm>
        </p:spPr>
        <p:txBody>
          <a:bodyPr/>
          <a:lstStyle/>
          <a:p>
            <a:r>
              <a:rPr lang="en-US" dirty="0" smtClean="0"/>
              <a:t>Thanks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45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sz="4900" dirty="0" smtClean="0"/>
              <a:t>Plan </a:t>
            </a:r>
            <a:r>
              <a:rPr lang="en-GB" sz="4900" dirty="0"/>
              <a:t>of  </a:t>
            </a:r>
            <a:r>
              <a:rPr lang="en-GB" sz="4900" dirty="0" smtClean="0"/>
              <a:t>Presentation</a:t>
            </a:r>
            <a:endParaRPr lang="en-GB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Organic Farming? Status in India, NER</a:t>
            </a:r>
          </a:p>
          <a:p>
            <a:r>
              <a:rPr lang="en-US" dirty="0" smtClean="0"/>
              <a:t> Main </a:t>
            </a:r>
            <a:r>
              <a:rPr lang="en-US" dirty="0" err="1" smtClean="0"/>
              <a:t>learnings</a:t>
            </a:r>
            <a:r>
              <a:rPr lang="en-US" dirty="0" smtClean="0"/>
              <a:t> from NER</a:t>
            </a:r>
          </a:p>
          <a:p>
            <a:r>
              <a:rPr lang="en-US" dirty="0" smtClean="0"/>
              <a:t> </a:t>
            </a:r>
            <a:r>
              <a:rPr lang="en-US" dirty="0" smtClean="0"/>
              <a:t>Objectives </a:t>
            </a:r>
            <a:r>
              <a:rPr lang="en-US" dirty="0" smtClean="0"/>
              <a:t>of OF scheme</a:t>
            </a:r>
          </a:p>
          <a:p>
            <a:r>
              <a:rPr lang="en-US" dirty="0" smtClean="0"/>
              <a:t> Implementation Strategy</a:t>
            </a:r>
          </a:p>
          <a:p>
            <a:r>
              <a:rPr lang="en-US" dirty="0" smtClean="0"/>
              <a:t> Implementation Components - I, II, III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Organisational</a:t>
            </a:r>
            <a:r>
              <a:rPr lang="en-US" dirty="0" smtClean="0"/>
              <a:t> Aspects</a:t>
            </a:r>
          </a:p>
          <a:p>
            <a:r>
              <a:rPr lang="en-US" dirty="0" smtClean="0"/>
              <a:t> Coordination issues and Beneﬁts</a:t>
            </a:r>
          </a:p>
        </p:txBody>
      </p:sp>
    </p:spTree>
    <p:extLst>
      <p:ext uri="{BB962C8B-B14F-4D97-AF65-F5344CB8AC3E}">
        <p14:creationId xmlns:p14="http://schemas.microsoft.com/office/powerpoint/2010/main" val="195962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Organic Farming?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Autofit/>
          </a:bodyPr>
          <a:lstStyle/>
          <a:p>
            <a:r>
              <a:rPr lang="en-GB" sz="2800" dirty="0" smtClean="0"/>
              <a:t>Avoids synthetic inputs; incorporates technology with natural processes; integrates animal husbandry; and mobilises soil nutrients and nature-based protection</a:t>
            </a:r>
          </a:p>
          <a:p>
            <a:r>
              <a:rPr lang="en-GB" sz="2800" dirty="0" smtClean="0"/>
              <a:t> In India including NER, small holdings imply closeness to sustainable farming except access to broader markets</a:t>
            </a:r>
          </a:p>
          <a:p>
            <a:r>
              <a:rPr lang="en-GB" sz="2800" dirty="0" smtClean="0"/>
              <a:t> Currently, 4.72 </a:t>
            </a:r>
            <a:r>
              <a:rPr lang="en-GB" sz="2800" dirty="0" err="1" smtClean="0"/>
              <a:t>mha</a:t>
            </a:r>
            <a:r>
              <a:rPr lang="en-GB" sz="2800" dirty="0" smtClean="0"/>
              <a:t> certiﬁed incl. 0.6 </a:t>
            </a:r>
            <a:r>
              <a:rPr lang="en-GB" sz="2800" dirty="0" err="1" smtClean="0"/>
              <a:t>mha</a:t>
            </a:r>
            <a:r>
              <a:rPr lang="en-GB" sz="2800" dirty="0" smtClean="0"/>
              <a:t> cultivated</a:t>
            </a:r>
          </a:p>
          <a:p>
            <a:r>
              <a:rPr lang="en-GB" sz="2800" dirty="0" smtClean="0"/>
              <a:t> 135 varieties exported </a:t>
            </a:r>
            <a:r>
              <a:rPr lang="en-GB" sz="2800" dirty="0" err="1" smtClean="0"/>
              <a:t>Rs</a:t>
            </a:r>
            <a:r>
              <a:rPr lang="en-GB" sz="2800" dirty="0" smtClean="0"/>
              <a:t>. 3300 </a:t>
            </a:r>
            <a:r>
              <a:rPr lang="en-GB" sz="2800" dirty="0" err="1" smtClean="0"/>
              <a:t>cr</a:t>
            </a:r>
            <a:r>
              <a:rPr lang="en-GB" sz="2800" dirty="0" smtClean="0"/>
              <a:t>; domestic Rs600 cr. </a:t>
            </a:r>
          </a:p>
          <a:p>
            <a:r>
              <a:rPr lang="en-GB" sz="2800" dirty="0" smtClean="0"/>
              <a:t> 85000 ha in NER led Sikkim 75%, Naga 14%, </a:t>
            </a:r>
            <a:r>
              <a:rPr lang="en-GB" sz="2800" dirty="0" err="1" smtClean="0"/>
              <a:t>Megh</a:t>
            </a:r>
            <a:r>
              <a:rPr lang="en-GB" sz="2800" dirty="0" smtClean="0"/>
              <a:t> 6%</a:t>
            </a:r>
          </a:p>
        </p:txBody>
      </p:sp>
    </p:spTree>
    <p:extLst>
      <p:ext uri="{BB962C8B-B14F-4D97-AF65-F5344CB8AC3E}">
        <p14:creationId xmlns:p14="http://schemas.microsoft.com/office/powerpoint/2010/main" val="805252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</a:t>
            </a:r>
            <a:r>
              <a:rPr lang="en-GB" dirty="0" err="1" smtClean="0"/>
              <a:t>learnings</a:t>
            </a:r>
            <a:r>
              <a:rPr lang="en-GB" dirty="0" smtClean="0"/>
              <a:t> from 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holdings generally</a:t>
            </a:r>
          </a:p>
          <a:p>
            <a:r>
              <a:rPr lang="en-US" dirty="0" smtClean="0"/>
              <a:t> Quality inputs not available</a:t>
            </a:r>
          </a:p>
          <a:p>
            <a:r>
              <a:rPr lang="en-US" dirty="0" smtClean="0"/>
              <a:t> Technologies for production, pest control</a:t>
            </a:r>
          </a:p>
          <a:p>
            <a:r>
              <a:rPr lang="en-US" dirty="0" smtClean="0"/>
              <a:t> Aggregation costs for distributed small </a:t>
            </a:r>
            <a:r>
              <a:rPr lang="en-US" dirty="0" smtClean="0"/>
              <a:t>  growers</a:t>
            </a:r>
            <a:endParaRPr lang="en-US" dirty="0" smtClean="0"/>
          </a:p>
          <a:p>
            <a:r>
              <a:rPr lang="en-US" dirty="0" smtClean="0"/>
              <a:t> Market access, limited value added facilities</a:t>
            </a:r>
          </a:p>
          <a:p>
            <a:r>
              <a:rPr lang="en-US" dirty="0" smtClean="0"/>
              <a:t> Certiﬁcation complexities</a:t>
            </a:r>
          </a:p>
        </p:txBody>
      </p:sp>
    </p:spTree>
    <p:extLst>
      <p:ext uri="{BB962C8B-B14F-4D97-AF65-F5344CB8AC3E}">
        <p14:creationId xmlns:p14="http://schemas.microsoft.com/office/powerpoint/2010/main" val="1996975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 </a:t>
            </a:r>
            <a:r>
              <a:rPr lang="en-GB" dirty="0" err="1" smtClean="0"/>
              <a:t>OF</a:t>
            </a:r>
            <a:r>
              <a:rPr lang="en-GB" dirty="0" smtClean="0"/>
              <a:t> scheme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85750" algn="l"/>
              </a:tabLst>
            </a:pPr>
            <a:r>
              <a:rPr lang="en-US" dirty="0" smtClean="0"/>
              <a:t>Mission approach; end to end</a:t>
            </a:r>
          </a:p>
          <a:p>
            <a:r>
              <a:rPr lang="en-US" dirty="0" smtClean="0"/>
              <a:t>Address risks of climate, production, disease, market</a:t>
            </a:r>
          </a:p>
          <a:p>
            <a:pPr>
              <a:tabLst>
                <a:tab pos="285750" algn="l"/>
              </a:tabLst>
            </a:pPr>
            <a:r>
              <a:rPr lang="en-US" dirty="0" smtClean="0"/>
              <a:t>Environmentally sustainable production</a:t>
            </a:r>
          </a:p>
          <a:p>
            <a:pPr>
              <a:tabLst>
                <a:tab pos="285750" algn="l"/>
              </a:tabLst>
            </a:pPr>
            <a:r>
              <a:rPr lang="en-US" dirty="0" smtClean="0"/>
              <a:t>Conveniently marketable volumes</a:t>
            </a:r>
          </a:p>
          <a:p>
            <a:pPr>
              <a:tabLst>
                <a:tab pos="285750" algn="l"/>
              </a:tabLst>
            </a:pPr>
            <a:r>
              <a:rPr lang="en-US" dirty="0" smtClean="0"/>
              <a:t>Farmer controlled valued-added production   </a:t>
            </a:r>
            <a:r>
              <a:rPr lang="en-US" dirty="0" err="1" smtClean="0"/>
              <a:t>centres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7618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 smtClean="0"/>
              <a:t>Implementation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4582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Contiguous clusters on </a:t>
            </a:r>
            <a:r>
              <a:rPr lang="en-US" sz="2400" dirty="0" smtClean="0"/>
              <a:t>micro watershed </a:t>
            </a:r>
            <a:r>
              <a:rPr lang="en-US" sz="2400" dirty="0" smtClean="0"/>
              <a:t>basis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Women farmer focus relevant to NER, Prefer SHG covered areas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Village as operating unit to Federation marketing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err="1" smtClean="0"/>
              <a:t>Anand</a:t>
            </a:r>
            <a:r>
              <a:rPr lang="en-US" sz="2400" dirty="0" smtClean="0"/>
              <a:t> pattern of trickle to ﬂood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Integrating technology &amp; local knowledge - farmer-led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Focusing scientists for solutions based on local materials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Continuous assessment of soils; bio-inputs support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Hand-holding in management; subsidies as revolving funds - no personal freebies;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investment is for improving land productivity and farmer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3369612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Principal Components -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txBody>
          <a:bodyPr>
            <a:noAutofit/>
          </a:bodyPr>
          <a:lstStyle/>
          <a:p>
            <a:r>
              <a:rPr lang="en-US" sz="2800" dirty="0"/>
              <a:t>Baseline survey, PRA of farmers, Resource appraisal</a:t>
            </a:r>
          </a:p>
          <a:p>
            <a:r>
              <a:rPr lang="en-US" sz="2800" dirty="0" smtClean="0"/>
              <a:t>Soil analysis: 5 </a:t>
            </a:r>
            <a:r>
              <a:rPr lang="en-US" sz="2800" dirty="0"/>
              <a:t>items, 13 items, microbial, SH cards issue</a:t>
            </a:r>
          </a:p>
          <a:p>
            <a:r>
              <a:rPr lang="en-US" sz="2800" dirty="0" smtClean="0"/>
              <a:t>Cluster </a:t>
            </a:r>
            <a:r>
              <a:rPr lang="en-US" sz="2800" dirty="0"/>
              <a:t>of </a:t>
            </a:r>
            <a:r>
              <a:rPr lang="en-US" sz="2800" dirty="0" smtClean="0"/>
              <a:t>micro watershed </a:t>
            </a:r>
            <a:r>
              <a:rPr lang="en-US" sz="2800" dirty="0"/>
              <a:t>10-15 ha/ 25 farmers, </a:t>
            </a:r>
            <a:r>
              <a:rPr lang="en-US" sz="2800" dirty="0" smtClean="0"/>
              <a:t>Group saves </a:t>
            </a:r>
            <a:r>
              <a:rPr lang="en-US" sz="2800" dirty="0"/>
              <a:t>for mutual credit as in SHG</a:t>
            </a:r>
          </a:p>
          <a:p>
            <a:r>
              <a:rPr lang="en-US" sz="2800" dirty="0" smtClean="0"/>
              <a:t>Council </a:t>
            </a:r>
            <a:r>
              <a:rPr lang="en-US" sz="2800" dirty="0"/>
              <a:t>of Clusters coterminous to village - 50-150 ha</a:t>
            </a:r>
          </a:p>
          <a:p>
            <a:r>
              <a:rPr lang="en-US" sz="2800" dirty="0" smtClean="0"/>
              <a:t>District </a:t>
            </a:r>
            <a:r>
              <a:rPr lang="en-US" sz="2800" dirty="0"/>
              <a:t>Federation of Clusters; 50-200 </a:t>
            </a:r>
            <a:r>
              <a:rPr lang="en-US" sz="2800" dirty="0" smtClean="0"/>
              <a:t>Councils (2500-10000 </a:t>
            </a:r>
            <a:r>
              <a:rPr lang="en-US" sz="2800" dirty="0"/>
              <a:t>ha) eventually, less as it grows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Support agencies, resource agencies help district units set up incl. agronomic </a:t>
            </a:r>
            <a:r>
              <a:rPr lang="en-US" sz="2800" dirty="0" smtClean="0"/>
              <a:t>packages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559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Principal Components -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458200" cy="4800600"/>
          </a:xfrm>
        </p:spPr>
        <p:txBody>
          <a:bodyPr>
            <a:noAutofit/>
          </a:bodyPr>
          <a:lstStyle/>
          <a:p>
            <a:r>
              <a:rPr lang="en-US" sz="2500" dirty="0"/>
              <a:t>Integrated farming systems; focus on 2-4 commercial crops plus multi/inter/mixed </a:t>
            </a:r>
            <a:r>
              <a:rPr lang="en-US" sz="2500" dirty="0" smtClean="0"/>
              <a:t>cropping</a:t>
            </a:r>
            <a:r>
              <a:rPr lang="en-US" sz="2500" dirty="0"/>
              <a:t>, Animal Husbandry</a:t>
            </a:r>
          </a:p>
          <a:p>
            <a:r>
              <a:rPr lang="en-US" sz="2500" dirty="0" smtClean="0"/>
              <a:t>Farm-level </a:t>
            </a:r>
            <a:r>
              <a:rPr lang="en-US" sz="2500" dirty="0"/>
              <a:t>systems conducive to Organic certiﬁcation</a:t>
            </a:r>
          </a:p>
          <a:p>
            <a:r>
              <a:rPr lang="en-US" sz="2500" dirty="0" smtClean="0"/>
              <a:t>State-level </a:t>
            </a:r>
            <a:r>
              <a:rPr lang="en-US" sz="2500" dirty="0" err="1"/>
              <a:t>biofertiliser</a:t>
            </a:r>
            <a:r>
              <a:rPr lang="en-US" sz="2500" dirty="0"/>
              <a:t>, </a:t>
            </a:r>
            <a:r>
              <a:rPr lang="en-US" sz="2500" dirty="0" err="1"/>
              <a:t>biopesticide</a:t>
            </a:r>
            <a:r>
              <a:rPr lang="en-US" sz="2500" dirty="0"/>
              <a:t> production supplements</a:t>
            </a:r>
          </a:p>
          <a:p>
            <a:r>
              <a:rPr lang="en-US" sz="2500" dirty="0" smtClean="0"/>
              <a:t>Revolving </a:t>
            </a:r>
            <a:r>
              <a:rPr lang="en-US" sz="2500" dirty="0"/>
              <a:t>funds for inputs, animal </a:t>
            </a:r>
            <a:r>
              <a:rPr lang="en-US" sz="2500" dirty="0" smtClean="0"/>
              <a:t>husbandry </a:t>
            </a:r>
            <a:r>
              <a:rPr lang="en-US" sz="2500" dirty="0"/>
              <a:t>with </a:t>
            </a:r>
            <a:r>
              <a:rPr lang="en-US" sz="2500" dirty="0" smtClean="0"/>
              <a:t>Council</a:t>
            </a:r>
            <a:endParaRPr lang="en-US" sz="2500" dirty="0"/>
          </a:p>
          <a:p>
            <a:r>
              <a:rPr lang="en-US" sz="2500" dirty="0" smtClean="0"/>
              <a:t>Pilots </a:t>
            </a:r>
            <a:r>
              <a:rPr lang="en-US" sz="2500" dirty="0"/>
              <a:t>possible for </a:t>
            </a:r>
            <a:r>
              <a:rPr lang="en-US" sz="2500" dirty="0" err="1"/>
              <a:t>vermicompost</a:t>
            </a:r>
            <a:r>
              <a:rPr lang="en-US" sz="2500" dirty="0"/>
              <a:t> - homestead and community or other innovation</a:t>
            </a:r>
          </a:p>
          <a:p>
            <a:r>
              <a:rPr lang="en-US" sz="2500" dirty="0" smtClean="0"/>
              <a:t>Capacity </a:t>
            </a:r>
            <a:r>
              <a:rPr lang="en-US" sz="2500" dirty="0"/>
              <a:t>building: TOT, trainers, farmer trainers, materials; local language</a:t>
            </a:r>
          </a:p>
          <a:p>
            <a:r>
              <a:rPr lang="en-US" sz="2500" dirty="0" smtClean="0"/>
              <a:t>Convergence </a:t>
            </a:r>
            <a:r>
              <a:rPr lang="en-US" sz="2500" dirty="0"/>
              <a:t>of schemes for NRLM, OF, watershed development, soil </a:t>
            </a:r>
            <a:r>
              <a:rPr lang="en-US" sz="2500" dirty="0" smtClean="0"/>
              <a:t>testing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8833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Principal Components -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Service </a:t>
            </a:r>
            <a:r>
              <a:rPr lang="en-US" dirty="0" err="1"/>
              <a:t>Centres</a:t>
            </a:r>
            <a:r>
              <a:rPr lang="en-US" dirty="0"/>
              <a:t> for equipment hiring at Council, Federation</a:t>
            </a:r>
          </a:p>
          <a:p>
            <a:r>
              <a:rPr lang="en-US" dirty="0" smtClean="0"/>
              <a:t>Village </a:t>
            </a:r>
            <a:r>
              <a:rPr lang="en-US" dirty="0"/>
              <a:t>council collection, aggregation, washing, grading </a:t>
            </a:r>
            <a:r>
              <a:rPr lang="en-US" dirty="0" smtClean="0"/>
              <a:t>including </a:t>
            </a:r>
            <a:r>
              <a:rPr lang="en-US" dirty="0"/>
              <a:t>for storage as may be required.</a:t>
            </a:r>
          </a:p>
          <a:p>
            <a:r>
              <a:rPr lang="en-US" dirty="0" smtClean="0"/>
              <a:t>Federation </a:t>
            </a:r>
            <a:r>
              <a:rPr lang="en-US" dirty="0"/>
              <a:t>level value addition and packing facility with </a:t>
            </a:r>
            <a:r>
              <a:rPr lang="en-US" dirty="0" smtClean="0"/>
              <a:t>phasing-out </a:t>
            </a:r>
            <a:r>
              <a:rPr lang="en-US" dirty="0"/>
              <a:t>of management support, produce collection crates</a:t>
            </a:r>
          </a:p>
          <a:p>
            <a:r>
              <a:rPr lang="en-US" dirty="0" smtClean="0"/>
              <a:t>Internal </a:t>
            </a:r>
            <a:r>
              <a:rPr lang="en-US" dirty="0"/>
              <a:t>Control Systems geared to certiﬁcation</a:t>
            </a:r>
          </a:p>
          <a:p>
            <a:r>
              <a:rPr lang="en-US" dirty="0" smtClean="0"/>
              <a:t>Exposure </a:t>
            </a:r>
            <a:r>
              <a:rPr lang="en-US" dirty="0"/>
              <a:t>visits, seminars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451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803</Words>
  <Application>Microsoft Macintosh PowerPoint</Application>
  <PresentationFormat>On-screen Show (4:3)</PresentationFormat>
  <Paragraphs>84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Organic Farming </vt:lpstr>
      <vt:lpstr>Plan of  Presentation</vt:lpstr>
      <vt:lpstr>What is Organic Farming?</vt:lpstr>
      <vt:lpstr>Main learnings from NER</vt:lpstr>
      <vt:lpstr>Objectives of  OF scheme</vt:lpstr>
      <vt:lpstr>Implementation Strategy</vt:lpstr>
      <vt:lpstr>Principal Components - I</vt:lpstr>
      <vt:lpstr>Principal Components - II</vt:lpstr>
      <vt:lpstr>Principal Components - III</vt:lpstr>
      <vt:lpstr>Organisational Aspects</vt:lpstr>
      <vt:lpstr>Coordination Issues</vt:lpstr>
      <vt:lpstr>Beneﬁts of  Programme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Farming</dc:title>
  <dc:creator>User</dc:creator>
  <cp:lastModifiedBy>TechPark 5</cp:lastModifiedBy>
  <cp:revision>10</cp:revision>
  <dcterms:created xsi:type="dcterms:W3CDTF">2015-01-10T02:24:38Z</dcterms:created>
  <dcterms:modified xsi:type="dcterms:W3CDTF">2015-06-02T05:04:13Z</dcterms:modified>
</cp:coreProperties>
</file>