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333" r:id="rId5"/>
    <p:sldId id="321" r:id="rId6"/>
    <p:sldId id="320" r:id="rId7"/>
    <p:sldId id="319" r:id="rId8"/>
    <p:sldId id="318" r:id="rId9"/>
    <p:sldId id="317" r:id="rId10"/>
    <p:sldId id="316" r:id="rId11"/>
    <p:sldId id="315" r:id="rId12"/>
    <p:sldId id="314" r:id="rId13"/>
    <p:sldId id="313" r:id="rId14"/>
    <p:sldId id="312" r:id="rId15"/>
    <p:sldId id="325" r:id="rId16"/>
    <p:sldId id="326" r:id="rId17"/>
    <p:sldId id="260" r:id="rId18"/>
    <p:sldId id="272" r:id="rId19"/>
    <p:sldId id="273" r:id="rId20"/>
    <p:sldId id="275" r:id="rId21"/>
    <p:sldId id="334" r:id="rId22"/>
    <p:sldId id="342" r:id="rId23"/>
    <p:sldId id="287" r:id="rId24"/>
    <p:sldId id="293" r:id="rId25"/>
    <p:sldId id="283" r:id="rId26"/>
    <p:sldId id="265" r:id="rId27"/>
    <p:sldId id="267" r:id="rId28"/>
    <p:sldId id="268" r:id="rId29"/>
    <p:sldId id="297" r:id="rId30"/>
    <p:sldId id="299" r:id="rId31"/>
    <p:sldId id="298" r:id="rId32"/>
    <p:sldId id="300" r:id="rId33"/>
    <p:sldId id="296" r:id="rId34"/>
    <p:sldId id="295" r:id="rId35"/>
    <p:sldId id="343" r:id="rId36"/>
    <p:sldId id="288" r:id="rId37"/>
    <p:sldId id="290" r:id="rId38"/>
    <p:sldId id="289" r:id="rId39"/>
    <p:sldId id="281" r:id="rId40"/>
    <p:sldId id="344" r:id="rId41"/>
    <p:sldId id="335" r:id="rId42"/>
    <p:sldId id="336" r:id="rId43"/>
    <p:sldId id="259" r:id="rId44"/>
    <p:sldId id="337" r:id="rId45"/>
    <p:sldId id="338" r:id="rId46"/>
    <p:sldId id="345" r:id="rId47"/>
    <p:sldId id="292" r:id="rId48"/>
    <p:sldId id="339" r:id="rId49"/>
    <p:sldId id="294" r:id="rId50"/>
    <p:sldId id="340" r:id="rId51"/>
    <p:sldId id="291" r:id="rId52"/>
    <p:sldId id="346" r:id="rId53"/>
    <p:sldId id="277" r:id="rId54"/>
    <p:sldId id="341" r:id="rId55"/>
    <p:sldId id="276" r:id="rId56"/>
    <p:sldId id="330" r:id="rId57"/>
    <p:sldId id="28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113" d="100"/>
          <a:sy n="113" d="100"/>
        </p:scale>
        <p:origin x="19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97ECD-55E3-4476-A864-86C1B1AD5474}" type="datetimeFigureOut">
              <a:rPr lang="en-US" smtClean="0"/>
              <a:t>10-Jul-24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73AED-DA49-41E4-80E6-595E18C8EF4C}" type="slidenum">
              <a:rPr lang="en-US" smtClean="0"/>
              <a:t>‹#›</a:t>
            </a:fld>
            <a:endParaRPr lang="en-US"/>
          </a:p>
        </p:txBody>
      </p:sp>
    </p:spTree>
    <p:extLst>
      <p:ext uri="{BB962C8B-B14F-4D97-AF65-F5344CB8AC3E}">
        <p14:creationId xmlns:p14="http://schemas.microsoft.com/office/powerpoint/2010/main" val="375553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3D78A92-0141-4330-8F3E-FAADFAC23844}" type="slidenum">
              <a:rPr lang="en-US" noProof="0" smtClean="0"/>
              <a:t>23</a:t>
            </a:fld>
            <a:endParaRPr lang="en-US" noProof="0" dirty="0"/>
          </a:p>
        </p:txBody>
      </p:sp>
    </p:spTree>
    <p:extLst>
      <p:ext uri="{BB962C8B-B14F-4D97-AF65-F5344CB8AC3E}">
        <p14:creationId xmlns:p14="http://schemas.microsoft.com/office/powerpoint/2010/main" val="267117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3D78A92-0141-4330-8F3E-FAADFAC23844}" type="slidenum">
              <a:rPr lang="en-US" noProof="0" smtClean="0"/>
              <a:t>24</a:t>
            </a:fld>
            <a:endParaRPr lang="en-US" noProof="0" dirty="0"/>
          </a:p>
        </p:txBody>
      </p:sp>
    </p:spTree>
    <p:extLst>
      <p:ext uri="{BB962C8B-B14F-4D97-AF65-F5344CB8AC3E}">
        <p14:creationId xmlns:p14="http://schemas.microsoft.com/office/powerpoint/2010/main" val="61191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3D78A92-0141-4330-8F3E-FAADFAC23844}" type="slidenum">
              <a:rPr lang="en-US" noProof="0" smtClean="0"/>
              <a:t>25</a:t>
            </a:fld>
            <a:endParaRPr lang="en-US" noProof="0" dirty="0"/>
          </a:p>
        </p:txBody>
      </p:sp>
    </p:spTree>
    <p:extLst>
      <p:ext uri="{BB962C8B-B14F-4D97-AF65-F5344CB8AC3E}">
        <p14:creationId xmlns:p14="http://schemas.microsoft.com/office/powerpoint/2010/main" val="352498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3D78A92-0141-4330-8F3E-FAADFAC23844}" type="slidenum">
              <a:rPr lang="en-US" noProof="0" smtClean="0"/>
              <a:t>36</a:t>
            </a:fld>
            <a:endParaRPr lang="en-US" noProof="0" dirty="0"/>
          </a:p>
        </p:txBody>
      </p:sp>
    </p:spTree>
    <p:extLst>
      <p:ext uri="{BB962C8B-B14F-4D97-AF65-F5344CB8AC3E}">
        <p14:creationId xmlns:p14="http://schemas.microsoft.com/office/powerpoint/2010/main" val="297907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3D78A92-0141-4330-8F3E-FAADFAC23844}" type="slidenum">
              <a:rPr lang="en-US" noProof="0" smtClean="0"/>
              <a:t>37</a:t>
            </a:fld>
            <a:endParaRPr lang="en-US" noProof="0" dirty="0"/>
          </a:p>
        </p:txBody>
      </p:sp>
    </p:spTree>
    <p:extLst>
      <p:ext uri="{BB962C8B-B14F-4D97-AF65-F5344CB8AC3E}">
        <p14:creationId xmlns:p14="http://schemas.microsoft.com/office/powerpoint/2010/main" val="362311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3D78A92-0141-4330-8F3E-FAADFAC23844}" type="slidenum">
              <a:rPr lang="en-US" noProof="0" smtClean="0"/>
              <a:t>38</a:t>
            </a:fld>
            <a:endParaRPr lang="en-US" noProof="0" dirty="0"/>
          </a:p>
        </p:txBody>
      </p:sp>
    </p:spTree>
    <p:extLst>
      <p:ext uri="{BB962C8B-B14F-4D97-AF65-F5344CB8AC3E}">
        <p14:creationId xmlns:p14="http://schemas.microsoft.com/office/powerpoint/2010/main" val="324151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D565-5291-4240-A685-DD3B13E238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78DF90-5828-45E5-8725-5EE218E4F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EF1832-9BA9-4D19-BE0A-DC002185E4C3}"/>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5" name="Footer Placeholder 4">
            <a:extLst>
              <a:ext uri="{FF2B5EF4-FFF2-40B4-BE49-F238E27FC236}">
                <a16:creationId xmlns:a16="http://schemas.microsoft.com/office/drawing/2014/main" id="{280459FB-DC66-477F-BBC3-53FB99527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B5DF3-2CCB-4B01-A85D-5F6C6BA09B4D}"/>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1303294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B8F7-BC4A-42C5-9313-304747D538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40F6A8-715F-43D3-8FDF-DE61A2FC58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7C603-D698-4441-8611-96D542B79161}"/>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5" name="Footer Placeholder 4">
            <a:extLst>
              <a:ext uri="{FF2B5EF4-FFF2-40B4-BE49-F238E27FC236}">
                <a16:creationId xmlns:a16="http://schemas.microsoft.com/office/drawing/2014/main" id="{EFD3C1E2-A556-4228-9234-D9FD25928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F635D-A3B2-4F58-873C-6EF9E21385FC}"/>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1078085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CB29DC-AF49-4830-B193-F9967E0536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68C63C-4371-41C6-BF0A-0F83CBB11A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E814B-F25D-4903-A687-301F3DE12ACB}"/>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5" name="Footer Placeholder 4">
            <a:extLst>
              <a:ext uri="{FF2B5EF4-FFF2-40B4-BE49-F238E27FC236}">
                <a16:creationId xmlns:a16="http://schemas.microsoft.com/office/drawing/2014/main" id="{06D7750E-8537-4937-836F-5041EC666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F248A-2575-4A2D-B2AA-F903F8ADDF56}"/>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1281533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Dat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2682"/>
            <a:ext cx="11932920" cy="6601968"/>
          </a:xfrm>
          <a:prstGeom prst="rect">
            <a:avLst/>
          </a:prstGeom>
          <a:gradFill flip="none" rotWithShape="1">
            <a:gsLst>
              <a:gs pos="32000">
                <a:schemeClr val="accent2">
                  <a:alpha val="70000"/>
                </a:schemeClr>
              </a:gs>
              <a:gs pos="71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Tree>
    <p:extLst>
      <p:ext uri="{BB962C8B-B14F-4D97-AF65-F5344CB8AC3E}">
        <p14:creationId xmlns:p14="http://schemas.microsoft.com/office/powerpoint/2010/main" val="65816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06A5-0765-409B-822D-4507DEBE8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D34AAC-41D7-4489-B2E7-06D76920A1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5B90B-C123-4EC9-B1A0-E990F128A613}"/>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5" name="Footer Placeholder 4">
            <a:extLst>
              <a:ext uri="{FF2B5EF4-FFF2-40B4-BE49-F238E27FC236}">
                <a16:creationId xmlns:a16="http://schemas.microsoft.com/office/drawing/2014/main" id="{758AC5E7-DA88-43F1-B1C5-4652180FF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BD4E3-89DB-4D17-935F-CD391FB0860E}"/>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3243414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EF1F-5EEB-4D73-A216-64AC999EDB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596ADC-8174-45C7-B222-791BC64CAA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192746-2D4A-44D1-9B13-249E3AFBDFD2}"/>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5" name="Footer Placeholder 4">
            <a:extLst>
              <a:ext uri="{FF2B5EF4-FFF2-40B4-BE49-F238E27FC236}">
                <a16:creationId xmlns:a16="http://schemas.microsoft.com/office/drawing/2014/main" id="{7399B92C-3E73-413C-A736-6615140C2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CF463-DCDB-4FC2-B243-68C0F88B3F8B}"/>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2600576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353B3-CC5D-403E-8BDF-1A7FABBF8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E48A3-3E66-4121-8B2B-D8B030656D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FCB0E-045A-4BDC-8AE5-560E6A9700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4DCC42-07E7-4EA8-8B4B-46243F9A0C84}"/>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6" name="Footer Placeholder 5">
            <a:extLst>
              <a:ext uri="{FF2B5EF4-FFF2-40B4-BE49-F238E27FC236}">
                <a16:creationId xmlns:a16="http://schemas.microsoft.com/office/drawing/2014/main" id="{1DBFE815-922D-40DC-8F08-7BBE769A3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5FC8D-8C70-4815-931D-CD4A7DB126A7}"/>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186182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C96B-77B3-43DC-A813-8630EA16D1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0BC4A6-DFE8-4677-992B-F88AEDC24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B56D9-760A-4CC0-923E-C2A110AA2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6CEB21-D7F5-4503-BD01-68698D8F6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344D3D-26CB-4189-AB2E-15D5845F16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C3268D-F7BA-4557-88BE-55C3697AC77B}"/>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8" name="Footer Placeholder 7">
            <a:extLst>
              <a:ext uri="{FF2B5EF4-FFF2-40B4-BE49-F238E27FC236}">
                <a16:creationId xmlns:a16="http://schemas.microsoft.com/office/drawing/2014/main" id="{F065117B-458A-4345-9B78-D24B37EE10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A4A885-C331-4881-A3A5-3E21ACD19621}"/>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11641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BCAF-2222-4815-A5BE-E2672A2B8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F13E68-DDF0-42EF-8FAF-F6F38D994976}"/>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4" name="Footer Placeholder 3">
            <a:extLst>
              <a:ext uri="{FF2B5EF4-FFF2-40B4-BE49-F238E27FC236}">
                <a16:creationId xmlns:a16="http://schemas.microsoft.com/office/drawing/2014/main" id="{EC9DD830-662B-458F-92BD-8F545977F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832AD2-676E-4346-815B-EBC5446249F1}"/>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1876527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456961-66CC-4A85-877A-3EAF300A1037}"/>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3" name="Footer Placeholder 2">
            <a:extLst>
              <a:ext uri="{FF2B5EF4-FFF2-40B4-BE49-F238E27FC236}">
                <a16:creationId xmlns:a16="http://schemas.microsoft.com/office/drawing/2014/main" id="{78DFBBA0-B9C2-421C-B9AE-9F3D2F88DA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DBEC6A-A4AF-408A-9B96-46AE951A4549}"/>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4001252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7C70-22E9-4D9E-AC3F-7A9EF43D2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CD07BB-9EF6-4770-B195-E004ADF5F9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676BE3-A89E-4038-9A81-75FC65FA2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87AFD-C26D-4963-960D-16E1C9A8FC5A}"/>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6" name="Footer Placeholder 5">
            <a:extLst>
              <a:ext uri="{FF2B5EF4-FFF2-40B4-BE49-F238E27FC236}">
                <a16:creationId xmlns:a16="http://schemas.microsoft.com/office/drawing/2014/main" id="{F18E1A06-6806-4406-AED9-1B9F3E0A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A5800-FD41-48CB-8172-BA643758F14E}"/>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3261513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553B-DEDC-4A9C-B159-4BEF8FF53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D4B196-EC21-46F4-8FB5-708B03B139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0C5861-9035-4854-9AD8-B345BFED3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93AE8-1589-468D-9EAF-653072EB05D7}"/>
              </a:ext>
            </a:extLst>
          </p:cNvPr>
          <p:cNvSpPr>
            <a:spLocks noGrp="1"/>
          </p:cNvSpPr>
          <p:nvPr>
            <p:ph type="dt" sz="half" idx="10"/>
          </p:nvPr>
        </p:nvSpPr>
        <p:spPr/>
        <p:txBody>
          <a:bodyPr/>
          <a:lstStyle/>
          <a:p>
            <a:fld id="{D7EEB94B-2B76-4746-8D92-F81932204CF2}" type="datetimeFigureOut">
              <a:rPr lang="en-US" smtClean="0"/>
              <a:t>10-Jul-24</a:t>
            </a:fld>
            <a:endParaRPr lang="en-US"/>
          </a:p>
        </p:txBody>
      </p:sp>
      <p:sp>
        <p:nvSpPr>
          <p:cNvPr id="6" name="Footer Placeholder 5">
            <a:extLst>
              <a:ext uri="{FF2B5EF4-FFF2-40B4-BE49-F238E27FC236}">
                <a16:creationId xmlns:a16="http://schemas.microsoft.com/office/drawing/2014/main" id="{EE4FE0E6-301E-431E-89C4-D900550C6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CBE04-9CD7-4FAD-AAA8-C6A8A76CD70D}"/>
              </a:ext>
            </a:extLst>
          </p:cNvPr>
          <p:cNvSpPr>
            <a:spLocks noGrp="1"/>
          </p:cNvSpPr>
          <p:nvPr>
            <p:ph type="sldNum" sz="quarter" idx="12"/>
          </p:nvPr>
        </p:nvSpPr>
        <p:spPr/>
        <p:txBody>
          <a:bodyPr/>
          <a:lstStyle/>
          <a:p>
            <a:fld id="{76F9B94C-4723-4526-961C-C2E24678FDC4}" type="slidenum">
              <a:rPr lang="en-US" smtClean="0"/>
              <a:t>‹#›</a:t>
            </a:fld>
            <a:endParaRPr lang="en-US"/>
          </a:p>
        </p:txBody>
      </p:sp>
    </p:spTree>
    <p:extLst>
      <p:ext uri="{BB962C8B-B14F-4D97-AF65-F5344CB8AC3E}">
        <p14:creationId xmlns:p14="http://schemas.microsoft.com/office/powerpoint/2010/main" val="3659508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DA3B60-F946-4C13-AEA4-C54EB5E25E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F7DE73-4F1B-4C33-8A05-77DFF78D3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3CDEF-E3C0-45D2-813E-8069FF5FD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EB94B-2B76-4746-8D92-F81932204CF2}" type="datetimeFigureOut">
              <a:rPr lang="en-US" smtClean="0"/>
              <a:t>10-Jul-24</a:t>
            </a:fld>
            <a:endParaRPr lang="en-US"/>
          </a:p>
        </p:txBody>
      </p:sp>
      <p:sp>
        <p:nvSpPr>
          <p:cNvPr id="5" name="Footer Placeholder 4">
            <a:extLst>
              <a:ext uri="{FF2B5EF4-FFF2-40B4-BE49-F238E27FC236}">
                <a16:creationId xmlns:a16="http://schemas.microsoft.com/office/drawing/2014/main" id="{040A383C-1ED6-4265-B8FD-2494A0767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F02AC2-9746-4707-9B2B-35ECC15811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9B94C-4723-4526-961C-C2E24678FDC4}" type="slidenum">
              <a:rPr lang="en-US" smtClean="0"/>
              <a:t>‹#›</a:t>
            </a:fld>
            <a:endParaRPr lang="en-US"/>
          </a:p>
        </p:txBody>
      </p:sp>
    </p:spTree>
    <p:extLst>
      <p:ext uri="{BB962C8B-B14F-4D97-AF65-F5344CB8AC3E}">
        <p14:creationId xmlns:p14="http://schemas.microsoft.com/office/powerpoint/2010/main" val="3185742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hyperlink" Target="mailto:srivrinthatraders@gmail.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52.xml"/><Relationship Id="rId3" Type="http://schemas.openxmlformats.org/officeDocument/2006/relationships/image" Target="../media/image3.jpg"/><Relationship Id="rId7" Type="http://schemas.openxmlformats.org/officeDocument/2006/relationships/slide" Target="slide22.xml"/><Relationship Id="rId12"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slide" Target="slide46.xml"/><Relationship Id="rId5" Type="http://schemas.openxmlformats.org/officeDocument/2006/relationships/slide" Target="slide40.xm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slide" Target="slide35.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jpg"/><Relationship Id="rId7" Type="http://schemas.openxmlformats.org/officeDocument/2006/relationships/image" Target="../media/image5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jpg"/><Relationship Id="rId7"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3.jpg"/><Relationship Id="rId7" Type="http://schemas.openxmlformats.org/officeDocument/2006/relationships/image" Target="../media/image70.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s://youtu.be/exCu3Y3EZt8" TargetMode="External"/><Relationship Id="rId5" Type="http://schemas.openxmlformats.org/officeDocument/2006/relationships/image" Target="../media/image75.png"/><Relationship Id="rId4" Type="http://schemas.openxmlformats.org/officeDocument/2006/relationships/hyperlink" Target="https://youtu.be/piT0yiGnIyQ"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jpg"/><Relationship Id="rId7" Type="http://schemas.openxmlformats.org/officeDocument/2006/relationships/hyperlink" Target="https://www.youtube.com/watch?v=ZkKno2GN12A"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8.jpeg"/><Relationship Id="rId4" Type="http://schemas.openxmlformats.org/officeDocument/2006/relationships/image" Target="../media/image3.jpg"/><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8.jpe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5.jfif"/></Relationships>
</file>

<file path=ppt/slides/_rels/slide45.xml.rels><?xml version="1.0" encoding="UTF-8" standalone="yes"?>
<Relationships xmlns="http://schemas.openxmlformats.org/package/2006/relationships"><Relationship Id="rId8" Type="http://schemas.openxmlformats.org/officeDocument/2006/relationships/hyperlink" Target="https://youtu.be/Iyruql0BSRM?si=ulwEYBXGVKD4IEwB" TargetMode="External"/><Relationship Id="rId3" Type="http://schemas.openxmlformats.org/officeDocument/2006/relationships/image" Target="../media/image3.jpg"/><Relationship Id="rId7"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youtu.be/tc1J2JUX1Cc"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youtu.be/yh6y9R7VjFU" TargetMode="External"/><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C41EB2A-2899-49D1-A507-5F2B4132E281}"/>
              </a:ext>
            </a:extLst>
          </p:cNvPr>
          <p:cNvSpPr txBox="1"/>
          <p:nvPr/>
        </p:nvSpPr>
        <p:spPr>
          <a:xfrm>
            <a:off x="4163712" y="5139078"/>
            <a:ext cx="5319406" cy="1015663"/>
          </a:xfrm>
          <a:prstGeom prst="rect">
            <a:avLst/>
          </a:prstGeom>
          <a:noFill/>
          <a:effectLst>
            <a:outerShdw blurRad="50800" dist="38100" dir="5400000" algn="t" rotWithShape="0">
              <a:prstClr val="black">
                <a:alpha val="40000"/>
              </a:prstClr>
            </a:outerShdw>
          </a:effectLst>
        </p:spPr>
        <p:txBody>
          <a:bodyPr wrap="square">
            <a:spAutoFit/>
          </a:bodyPr>
          <a:lstStyle/>
          <a:p>
            <a:pPr fontAlgn="auto">
              <a:spcAft>
                <a:spcPts val="0"/>
              </a:spcAft>
              <a:buFont typeface="Wingdings 3" charset="2"/>
              <a:buNone/>
              <a:defRPr/>
            </a:pPr>
            <a:r>
              <a:rPr lang="en-US" altLang="en-US" sz="2000" dirty="0">
                <a:solidFill>
                  <a:schemeClr val="bg1"/>
                </a:solidFill>
                <a:latin typeface="Cambria" panose="02040503050406030204" pitchFamily="18" charset="0"/>
                <a:ea typeface="Cambria" panose="02040503050406030204" pitchFamily="18" charset="0"/>
                <a:cs typeface="Times New Roman" panose="02020603050405020304" pitchFamily="18" charset="0"/>
              </a:rPr>
              <a:t>Professor (</a:t>
            </a:r>
            <a:r>
              <a:rPr lang="en-US" altLang="en-US" sz="2000"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Agrl</a:t>
            </a:r>
            <a:r>
              <a:rPr lang="en-US" altLang="en-US" sz="2000" dirty="0">
                <a:solidFill>
                  <a:schemeClr val="bg1"/>
                </a:solidFill>
                <a:latin typeface="Cambria" panose="02040503050406030204" pitchFamily="18" charset="0"/>
                <a:ea typeface="Cambria" panose="02040503050406030204" pitchFamily="18" charset="0"/>
                <a:cs typeface="Times New Roman" panose="02020603050405020304" pitchFamily="18" charset="0"/>
              </a:rPr>
              <a:t>. Entomology) Retd. &amp;</a:t>
            </a:r>
          </a:p>
          <a:p>
            <a:pPr fontAlgn="auto">
              <a:spcAft>
                <a:spcPts val="0"/>
              </a:spcAft>
              <a:buFont typeface="Wingdings 3" charset="2"/>
              <a:buNone/>
              <a:defRPr/>
            </a:pPr>
            <a:r>
              <a:rPr lang="en-US" altLang="en-US" sz="2000" dirty="0">
                <a:solidFill>
                  <a:schemeClr val="bg1"/>
                </a:solidFill>
                <a:latin typeface="Cambria" panose="02040503050406030204" pitchFamily="18" charset="0"/>
                <a:ea typeface="Cambria" panose="02040503050406030204" pitchFamily="18" charset="0"/>
                <a:cs typeface="Times New Roman" panose="02020603050405020304" pitchFamily="18" charset="0"/>
              </a:rPr>
              <a:t>Former Dean (School of Post Graduate Studies), </a:t>
            </a:r>
          </a:p>
          <a:p>
            <a:pPr fontAlgn="auto">
              <a:spcAft>
                <a:spcPts val="0"/>
              </a:spcAft>
              <a:buFont typeface="Wingdings 3" charset="2"/>
              <a:buNone/>
              <a:defRPr/>
            </a:pPr>
            <a:r>
              <a:rPr lang="en-US" altLang="en-US" sz="2000" dirty="0">
                <a:solidFill>
                  <a:schemeClr val="bg1"/>
                </a:solidFill>
                <a:latin typeface="Cambria" panose="02040503050406030204" pitchFamily="18" charset="0"/>
                <a:ea typeface="Cambria" panose="02040503050406030204" pitchFamily="18" charset="0"/>
                <a:cs typeface="Times New Roman" panose="02020603050405020304" pitchFamily="18" charset="0"/>
              </a:rPr>
              <a:t>Tamil Nadu Agricultural University, Coimbatore</a:t>
            </a:r>
          </a:p>
        </p:txBody>
      </p:sp>
      <p:sp>
        <p:nvSpPr>
          <p:cNvPr id="11" name="TextBox 10">
            <a:extLst>
              <a:ext uri="{FF2B5EF4-FFF2-40B4-BE49-F238E27FC236}">
                <a16:creationId xmlns:a16="http://schemas.microsoft.com/office/drawing/2014/main" id="{E0A4473C-B54B-4834-A665-BCEA29920D23}"/>
              </a:ext>
            </a:extLst>
          </p:cNvPr>
          <p:cNvSpPr txBox="1"/>
          <p:nvPr/>
        </p:nvSpPr>
        <p:spPr>
          <a:xfrm>
            <a:off x="4163711" y="4023849"/>
            <a:ext cx="5032085" cy="1138773"/>
          </a:xfrm>
          <a:prstGeom prst="rect">
            <a:avLst/>
          </a:prstGeom>
          <a:noFill/>
        </p:spPr>
        <p:txBody>
          <a:bodyPr wrap="square">
            <a:spAutoFit/>
          </a:bodyPr>
          <a:lstStyle/>
          <a:p>
            <a:pPr fontAlgn="auto">
              <a:spcAft>
                <a:spcPts val="0"/>
              </a:spcAft>
              <a:buFont typeface="Wingdings 3" charset="2"/>
              <a:buNone/>
              <a:defRPr/>
            </a:pPr>
            <a:r>
              <a:rPr lang="en-US" altLang="en-US" sz="36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Dr. S. MOHAN</a:t>
            </a:r>
          </a:p>
          <a:p>
            <a:pPr>
              <a:defRPr/>
            </a:pPr>
            <a:r>
              <a:rPr lang="en-US" altLang="en-US" sz="1600" dirty="0">
                <a:solidFill>
                  <a:schemeClr val="bg1"/>
                </a:solidFill>
                <a:latin typeface="Cambria" panose="02040503050406030204" pitchFamily="18" charset="0"/>
                <a:ea typeface="Cambria" panose="02040503050406030204" pitchFamily="18" charset="0"/>
                <a:cs typeface="Times New Roman" panose="02020603050405020304" pitchFamily="18" charset="0"/>
              </a:rPr>
              <a:t>Specialist in Stored Product Insect Monitoring and Management through Green Technology</a:t>
            </a:r>
          </a:p>
        </p:txBody>
      </p:sp>
      <p:sp>
        <p:nvSpPr>
          <p:cNvPr id="12" name="TextBox 11">
            <a:extLst>
              <a:ext uri="{FF2B5EF4-FFF2-40B4-BE49-F238E27FC236}">
                <a16:creationId xmlns:a16="http://schemas.microsoft.com/office/drawing/2014/main" id="{B9CC7871-677E-4682-9C7E-6568B913C9E8}"/>
              </a:ext>
            </a:extLst>
          </p:cNvPr>
          <p:cNvSpPr txBox="1"/>
          <p:nvPr/>
        </p:nvSpPr>
        <p:spPr>
          <a:xfrm>
            <a:off x="1830084" y="1700689"/>
            <a:ext cx="8866489" cy="2308324"/>
          </a:xfrm>
          <a:prstGeom prst="rect">
            <a:avLst/>
          </a:prstGeom>
          <a:noFill/>
        </p:spPr>
        <p:txBody>
          <a:bodyPr wrap="square">
            <a:spAutoFit/>
          </a:bodyPr>
          <a:lstStyle/>
          <a:p>
            <a:pPr eaLnBrk="1" fontAlgn="auto" hangingPunct="1">
              <a:spcBef>
                <a:spcPts val="0"/>
              </a:spcBef>
              <a:spcAft>
                <a:spcPts val="0"/>
              </a:spcAft>
              <a:defRPr/>
            </a:pPr>
            <a:r>
              <a:rPr lang="en-US" sz="3200" b="1" dirty="0">
                <a:solidFill>
                  <a:srgbClr val="FFFF00"/>
                </a:solidFill>
                <a:latin typeface="Cambria" panose="02040503050406030204" pitchFamily="18" charset="0"/>
                <a:ea typeface="Cambria" panose="02040503050406030204" pitchFamily="18" charset="0"/>
              </a:rPr>
              <a:t>Tamil Nadu Agricultural University</a:t>
            </a:r>
          </a:p>
          <a:p>
            <a:pPr eaLnBrk="1" fontAlgn="auto" hangingPunct="1">
              <a:spcBef>
                <a:spcPts val="0"/>
              </a:spcBef>
              <a:spcAft>
                <a:spcPts val="0"/>
              </a:spcAft>
              <a:defRPr/>
            </a:pPr>
            <a:r>
              <a:rPr lang="en-US" sz="4000" b="1" dirty="0">
                <a:solidFill>
                  <a:srgbClr val="FFFF00"/>
                </a:solidFill>
                <a:latin typeface="Cambria" panose="02040503050406030204" pitchFamily="18" charset="0"/>
                <a:ea typeface="Cambria" panose="02040503050406030204" pitchFamily="18" charset="0"/>
              </a:rPr>
              <a:t>STORED GRAIN PEST MANAGEMENT</a:t>
            </a:r>
          </a:p>
          <a:p>
            <a:pPr eaLnBrk="1" fontAlgn="auto" hangingPunct="1">
              <a:spcBef>
                <a:spcPts val="0"/>
              </a:spcBef>
              <a:spcAft>
                <a:spcPts val="0"/>
              </a:spcAft>
              <a:defRPr/>
            </a:pPr>
            <a:r>
              <a:rPr lang="en-US" sz="4000" b="1" dirty="0">
                <a:solidFill>
                  <a:srgbClr val="FFFF00"/>
                </a:solidFill>
                <a:latin typeface="Cambria" panose="02040503050406030204" pitchFamily="18" charset="0"/>
                <a:ea typeface="Cambria" panose="02040503050406030204" pitchFamily="18" charset="0"/>
              </a:rPr>
              <a:t>GADGETS AND THEIR IMPACTS</a:t>
            </a:r>
          </a:p>
          <a:p>
            <a:pPr eaLnBrk="1" fontAlgn="auto" hangingPunct="1">
              <a:spcBef>
                <a:spcPts val="0"/>
              </a:spcBef>
              <a:spcAft>
                <a:spcPts val="0"/>
              </a:spcAft>
              <a:defRPr/>
            </a:pPr>
            <a:endParaRPr lang="en-IN" sz="3200" b="1" dirty="0">
              <a:solidFill>
                <a:srgbClr val="FFFF00"/>
              </a:solidFill>
              <a:latin typeface="Cambria" panose="02040503050406030204" pitchFamily="18" charset="0"/>
              <a:ea typeface="Cambria" panose="02040503050406030204" pitchFamily="18" charset="0"/>
            </a:endParaRPr>
          </a:p>
        </p:txBody>
      </p:sp>
      <p:sp>
        <p:nvSpPr>
          <p:cNvPr id="13" name="Text Placeholder 4">
            <a:extLst>
              <a:ext uri="{FF2B5EF4-FFF2-40B4-BE49-F238E27FC236}">
                <a16:creationId xmlns:a16="http://schemas.microsoft.com/office/drawing/2014/main" id="{179A0DDA-A5E5-4870-B52F-F85B7D6A2F99}"/>
              </a:ext>
            </a:extLst>
          </p:cNvPr>
          <p:cNvSpPr txBox="1">
            <a:spLocks/>
          </p:cNvSpPr>
          <p:nvPr/>
        </p:nvSpPr>
        <p:spPr>
          <a:xfrm>
            <a:off x="1362647" y="703259"/>
            <a:ext cx="9801365" cy="585787"/>
          </a:xfrm>
          <a:prstGeom prst="rect">
            <a:avLst/>
          </a:prstGeom>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auto">
              <a:buFont typeface="Wingdings 3" charset="2"/>
              <a:buNone/>
              <a:defRPr/>
            </a:pP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FrankRuehl" panose="020E0503060101010101" pitchFamily="34" charset="-79"/>
                <a:cs typeface="FrankRuehl" panose="020E0503060101010101" pitchFamily="34" charset="-79"/>
              </a:rPr>
              <a:t>Go Green         										Save Grain</a:t>
            </a:r>
            <a:endParaRPr lang="ru-RU"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FrankRuehl" panose="020E0503060101010101" pitchFamily="34" charset="-79"/>
            </a:endParaRPr>
          </a:p>
        </p:txBody>
      </p:sp>
    </p:spTree>
    <p:extLst>
      <p:ext uri="{BB962C8B-B14F-4D97-AF65-F5344CB8AC3E}">
        <p14:creationId xmlns:p14="http://schemas.microsoft.com/office/powerpoint/2010/main" val="4152762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9F2A181-EF0E-4B4D-A97A-860795B2A2F8}"/>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53C504BB-02D6-4965-AD99-3E0297C5C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0" name="Picture 9">
              <a:extLst>
                <a:ext uri="{FF2B5EF4-FFF2-40B4-BE49-F238E27FC236}">
                  <a16:creationId xmlns:a16="http://schemas.microsoft.com/office/drawing/2014/main" id="{A0D8B5F9-1FCF-4035-BAE4-94954F5CCC0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0242" name="Title 1"/>
          <p:cNvSpPr>
            <a:spLocks noGrp="1"/>
          </p:cNvSpPr>
          <p:nvPr>
            <p:ph type="title"/>
          </p:nvPr>
        </p:nvSpPr>
        <p:spPr>
          <a:xfrm>
            <a:off x="1303020" y="393752"/>
            <a:ext cx="9586595" cy="857250"/>
          </a:xfrm>
        </p:spPr>
        <p:txBody>
          <a:bodyPr vert="horz" wrap="square" lIns="68580" tIns="34290" rIns="68580" bIns="34290" anchor="ctr"/>
          <a:lstStyle/>
          <a:p>
            <a:pPr algn="ctr" eaLnBrk="1" hangingPunct="1"/>
            <a:r>
              <a:rPr sz="4000" b="1" dirty="0">
                <a:solidFill>
                  <a:srgbClr val="FFFF00"/>
                </a:solidFill>
                <a:latin typeface="Cambria" panose="02040503050406030204" pitchFamily="18" charset="0"/>
                <a:ea typeface="Cambria" panose="02040503050406030204" pitchFamily="18" charset="0"/>
              </a:rPr>
              <a:t>TNAU AUTOMATIC INSECT REMOVAL BIN</a:t>
            </a:r>
          </a:p>
        </p:txBody>
      </p:sp>
      <p:sp>
        <p:nvSpPr>
          <p:cNvPr id="10243" name="Text Box 4"/>
          <p:cNvSpPr txBox="1"/>
          <p:nvPr/>
        </p:nvSpPr>
        <p:spPr>
          <a:xfrm>
            <a:off x="5488940" y="1181735"/>
            <a:ext cx="3064510" cy="830997"/>
          </a:xfrm>
          <a:prstGeom prst="rect">
            <a:avLst/>
          </a:prstGeom>
          <a:noFill/>
          <a:ln w="9525">
            <a:noFill/>
          </a:ln>
        </p:spPr>
        <p:txBody>
          <a:bodyPr wrap="square">
            <a:spAutoFit/>
          </a:bodyPr>
          <a:lstStyle/>
          <a:p>
            <a:pPr eaLnBrk="0" hangingPunct="0"/>
            <a:r>
              <a:rPr sz="2400" b="1" dirty="0">
                <a:solidFill>
                  <a:schemeClr val="bg1"/>
                </a:solidFill>
                <a:latin typeface="Cambria" panose="02040503050406030204" pitchFamily="18" charset="0"/>
                <a:ea typeface="Cambria" panose="02040503050406030204" pitchFamily="18" charset="0"/>
              </a:rPr>
              <a:t>Prototype of insect </a:t>
            </a:r>
          </a:p>
          <a:p>
            <a:pPr eaLnBrk="0" hangingPunct="0"/>
            <a:r>
              <a:rPr sz="2400" b="1" dirty="0">
                <a:solidFill>
                  <a:schemeClr val="bg1"/>
                </a:solidFill>
                <a:latin typeface="Cambria" panose="02040503050406030204" pitchFamily="18" charset="0"/>
                <a:ea typeface="Cambria" panose="02040503050406030204" pitchFamily="18" charset="0"/>
              </a:rPr>
              <a:t>removal bin</a:t>
            </a:r>
          </a:p>
        </p:txBody>
      </p:sp>
      <p:sp>
        <p:nvSpPr>
          <p:cNvPr id="10244" name="Text Box 5"/>
          <p:cNvSpPr txBox="1"/>
          <p:nvPr/>
        </p:nvSpPr>
        <p:spPr>
          <a:xfrm>
            <a:off x="7071360" y="6044565"/>
            <a:ext cx="3288593" cy="461665"/>
          </a:xfrm>
          <a:prstGeom prst="rect">
            <a:avLst/>
          </a:prstGeom>
          <a:noFill/>
          <a:ln w="9525">
            <a:noFill/>
          </a:ln>
        </p:spPr>
        <p:txBody>
          <a:bodyPr wrap="none">
            <a:spAutoFit/>
          </a:bodyPr>
          <a:lstStyle/>
          <a:p>
            <a:pPr eaLnBrk="0" hangingPunct="0"/>
            <a:r>
              <a:rPr sz="2400" b="1" dirty="0">
                <a:solidFill>
                  <a:schemeClr val="bg1"/>
                </a:solidFill>
                <a:latin typeface="Cambria" panose="02040503050406030204" pitchFamily="18" charset="0"/>
                <a:ea typeface="Cambria" panose="02040503050406030204" pitchFamily="18" charset="0"/>
              </a:rPr>
              <a:t>Parts of the bin model</a:t>
            </a:r>
          </a:p>
        </p:txBody>
      </p:sp>
      <p:pic>
        <p:nvPicPr>
          <p:cNvPr id="10245" name="Picture 6" descr="Prototype"/>
          <p:cNvPicPr>
            <a:picLocks noChangeAspect="1"/>
          </p:cNvPicPr>
          <p:nvPr/>
        </p:nvPicPr>
        <p:blipFill>
          <a:blip r:embed="rId4">
            <a:lum bright="12000" contrast="24000"/>
          </a:blip>
          <a:stretch>
            <a:fillRect/>
          </a:stretch>
        </p:blipFill>
        <p:spPr>
          <a:xfrm>
            <a:off x="1437005" y="1181735"/>
            <a:ext cx="3645535" cy="5077460"/>
          </a:xfrm>
          <a:prstGeom prst="rect">
            <a:avLst/>
          </a:prstGeom>
          <a:noFill/>
          <a:ln w="9525">
            <a:noFill/>
          </a:ln>
        </p:spPr>
      </p:pic>
      <p:pic>
        <p:nvPicPr>
          <p:cNvPr id="10246" name="Picture 7" descr="Parts-Binmodels"/>
          <p:cNvPicPr>
            <a:picLocks noChangeAspect="1"/>
          </p:cNvPicPr>
          <p:nvPr/>
        </p:nvPicPr>
        <p:blipFill>
          <a:blip r:embed="rId5" cstate="print">
            <a:lum bright="12000" contrast="24000"/>
            <a:extLst>
              <a:ext uri="{28A0092B-C50C-407E-A947-70E740481C1C}">
                <a14:useLocalDpi xmlns:a14="http://schemas.microsoft.com/office/drawing/2010/main"/>
              </a:ext>
            </a:extLst>
          </a:blip>
          <a:srcRect/>
          <a:stretch>
            <a:fillRect/>
          </a:stretch>
        </p:blipFill>
        <p:spPr>
          <a:xfrm>
            <a:off x="6436360" y="3489960"/>
            <a:ext cx="4286885" cy="2537460"/>
          </a:xfrm>
          <a:prstGeom prst="rect">
            <a:avLst/>
          </a:prstGeom>
          <a:noFill/>
          <a:ln w="9525">
            <a:noFill/>
          </a:ln>
        </p:spPr>
      </p:pic>
      <p:sp>
        <p:nvSpPr>
          <p:cNvPr id="4" name="Bent Arrow 3"/>
          <p:cNvSpPr/>
          <p:nvPr/>
        </p:nvSpPr>
        <p:spPr>
          <a:xfrm rot="10800000">
            <a:off x="5216525" y="2012732"/>
            <a:ext cx="1512570" cy="15481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wipe(down)">
                                      <p:cBhvr>
                                        <p:cTn id="7" dur="500"/>
                                        <p:tgtEl>
                                          <p:spTgt spid="10245"/>
                                        </p:tgtEl>
                                      </p:cBhvr>
                                    </p:animEffect>
                                  </p:childTnLst>
                                </p:cTn>
                              </p:par>
                              <p:par>
                                <p:cTn id="8" presetID="22" presetClass="entr" presetSubtype="4"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wipe(down)">
                                      <p:cBhvr>
                                        <p:cTn id="10"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926E4B0-C44E-4E69-985F-47CEC57FFDB8}"/>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BD6AC272-02DC-4F60-823F-32F7331F0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1" name="Picture 10">
              <a:extLst>
                <a:ext uri="{FF2B5EF4-FFF2-40B4-BE49-F238E27FC236}">
                  <a16:creationId xmlns:a16="http://schemas.microsoft.com/office/drawing/2014/main" id="{D604D441-3231-485D-9C5E-1DB6EBB0073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1266" name="Text Box 4"/>
          <p:cNvSpPr txBox="1"/>
          <p:nvPr/>
        </p:nvSpPr>
        <p:spPr>
          <a:xfrm>
            <a:off x="1438910" y="5480685"/>
            <a:ext cx="2090420" cy="460375"/>
          </a:xfrm>
          <a:prstGeom prst="rect">
            <a:avLst/>
          </a:prstGeom>
          <a:noFill/>
          <a:ln w="9525">
            <a:noFill/>
          </a:ln>
        </p:spPr>
        <p:txBody>
          <a:bodyPr wrap="square">
            <a:spAutoFit/>
          </a:bodyPr>
          <a:lstStyle/>
          <a:p>
            <a:pPr algn="ctr" eaLnBrk="0" hangingPunct="0"/>
            <a:r>
              <a:rPr sz="2400" b="1" dirty="0">
                <a:solidFill>
                  <a:schemeClr val="bg1"/>
                </a:solidFill>
                <a:latin typeface="Calibri" panose="020F0502020204030204" pitchFamily="34" charset="0"/>
              </a:rPr>
              <a:t>25 kg capacity</a:t>
            </a:r>
          </a:p>
        </p:txBody>
      </p:sp>
      <p:sp>
        <p:nvSpPr>
          <p:cNvPr id="11267" name="Text Box 5"/>
          <p:cNvSpPr txBox="1"/>
          <p:nvPr/>
        </p:nvSpPr>
        <p:spPr>
          <a:xfrm>
            <a:off x="4991100" y="5490210"/>
            <a:ext cx="2208530" cy="460375"/>
          </a:xfrm>
          <a:prstGeom prst="rect">
            <a:avLst/>
          </a:prstGeom>
          <a:noFill/>
          <a:ln w="9525">
            <a:noFill/>
          </a:ln>
        </p:spPr>
        <p:txBody>
          <a:bodyPr wrap="square">
            <a:spAutoFit/>
          </a:bodyPr>
          <a:lstStyle/>
          <a:p>
            <a:pPr algn="ctr" eaLnBrk="0" hangingPunct="0"/>
            <a:r>
              <a:rPr sz="2400" b="1" dirty="0">
                <a:solidFill>
                  <a:schemeClr val="bg1"/>
                </a:solidFill>
                <a:latin typeface="Calibri" panose="020F0502020204030204" pitchFamily="34" charset="0"/>
              </a:rPr>
              <a:t>100 kg capacity</a:t>
            </a:r>
          </a:p>
        </p:txBody>
      </p:sp>
      <p:sp>
        <p:nvSpPr>
          <p:cNvPr id="11268" name="Text Box 6"/>
          <p:cNvSpPr txBox="1"/>
          <p:nvPr/>
        </p:nvSpPr>
        <p:spPr>
          <a:xfrm>
            <a:off x="8241030" y="5490210"/>
            <a:ext cx="2325370" cy="460375"/>
          </a:xfrm>
          <a:prstGeom prst="rect">
            <a:avLst/>
          </a:prstGeom>
          <a:noFill/>
          <a:ln w="9525">
            <a:noFill/>
          </a:ln>
        </p:spPr>
        <p:txBody>
          <a:bodyPr wrap="square">
            <a:spAutoFit/>
          </a:bodyPr>
          <a:lstStyle/>
          <a:p>
            <a:pPr algn="ctr" eaLnBrk="0" hangingPunct="0"/>
            <a:r>
              <a:rPr sz="2400" b="1" dirty="0">
                <a:solidFill>
                  <a:schemeClr val="bg1"/>
                </a:solidFill>
                <a:latin typeface="Calibri" panose="020F0502020204030204" pitchFamily="34" charset="0"/>
              </a:rPr>
              <a:t>500 kg capacity</a:t>
            </a:r>
          </a:p>
        </p:txBody>
      </p:sp>
      <p:pic>
        <p:nvPicPr>
          <p:cNvPr id="11269" name="Picture 7" descr="Insect 25kg"/>
          <p:cNvPicPr>
            <a:picLocks noChangeAspect="1"/>
          </p:cNvPicPr>
          <p:nvPr/>
        </p:nvPicPr>
        <p:blipFill>
          <a:blip r:embed="rId4">
            <a:lum bright="6000" contrast="24000"/>
          </a:blip>
          <a:stretch>
            <a:fillRect/>
          </a:stretch>
        </p:blipFill>
        <p:spPr>
          <a:xfrm>
            <a:off x="1270635" y="1490345"/>
            <a:ext cx="2426970" cy="3665220"/>
          </a:xfrm>
          <a:prstGeom prst="rect">
            <a:avLst/>
          </a:prstGeom>
          <a:noFill/>
          <a:ln w="9525">
            <a:noFill/>
          </a:ln>
        </p:spPr>
      </p:pic>
      <p:pic>
        <p:nvPicPr>
          <p:cNvPr id="11270" name="Picture 8" descr="Insect 100kg"/>
          <p:cNvPicPr>
            <a:picLocks noChangeAspect="1"/>
          </p:cNvPicPr>
          <p:nvPr/>
        </p:nvPicPr>
        <p:blipFill>
          <a:blip r:embed="rId5">
            <a:lum bright="6000" contrast="18000"/>
          </a:blip>
          <a:stretch>
            <a:fillRect/>
          </a:stretch>
        </p:blipFill>
        <p:spPr>
          <a:xfrm>
            <a:off x="4918075" y="1490345"/>
            <a:ext cx="2355215" cy="3664585"/>
          </a:xfrm>
          <a:prstGeom prst="rect">
            <a:avLst/>
          </a:prstGeom>
          <a:noFill/>
          <a:ln w="9525">
            <a:noFill/>
          </a:ln>
        </p:spPr>
      </p:pic>
      <p:pic>
        <p:nvPicPr>
          <p:cNvPr id="11271" name="Picture 9" descr="Insect 500kg"/>
          <p:cNvPicPr>
            <a:picLocks noChangeAspect="1"/>
          </p:cNvPicPr>
          <p:nvPr/>
        </p:nvPicPr>
        <p:blipFill>
          <a:blip r:embed="rId6">
            <a:lum bright="6000" contrast="30000"/>
          </a:blip>
          <a:stretch>
            <a:fillRect/>
          </a:stretch>
        </p:blipFill>
        <p:spPr>
          <a:xfrm>
            <a:off x="8381365" y="1489710"/>
            <a:ext cx="2185035" cy="3665220"/>
          </a:xfrm>
          <a:prstGeom prst="rect">
            <a:avLst/>
          </a:prstGeom>
          <a:noFill/>
          <a:ln w="9525">
            <a:noFill/>
          </a:ln>
        </p:spPr>
      </p:pic>
      <p:sp>
        <p:nvSpPr>
          <p:cNvPr id="11272" name="Title 1"/>
          <p:cNvSpPr>
            <a:spLocks noGrp="1"/>
          </p:cNvSpPr>
          <p:nvPr>
            <p:ph type="title"/>
          </p:nvPr>
        </p:nvSpPr>
        <p:spPr>
          <a:xfrm>
            <a:off x="521335" y="464820"/>
            <a:ext cx="11147425" cy="857250"/>
          </a:xfrm>
        </p:spPr>
        <p:txBody>
          <a:bodyPr vert="horz" wrap="square" lIns="68580" tIns="34290" rIns="68580" bIns="34290" anchor="ctr"/>
          <a:lstStyle/>
          <a:p>
            <a:pPr algn="ctr" eaLnBrk="1" hangingPunct="1"/>
            <a:r>
              <a:rPr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AUTOMATIC INSECT REMOVAL BIN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ipe(down)">
                                      <p:cBhvr>
                                        <p:cTn id="7" dur="500"/>
                                        <p:tgtEl>
                                          <p:spTgt spid="11269"/>
                                        </p:tgtEl>
                                      </p:cBhvr>
                                    </p:animEffect>
                                  </p:childTnLst>
                                </p:cTn>
                              </p:par>
                              <p:par>
                                <p:cTn id="8" presetID="22" presetClass="entr" presetSubtype="4" fill="hold" nodeType="withEffect">
                                  <p:stCondLst>
                                    <p:cond delay="0"/>
                                  </p:stCondLst>
                                  <p:childTnLst>
                                    <p:set>
                                      <p:cBhvr>
                                        <p:cTn id="9" dur="1" fill="hold">
                                          <p:stCondLst>
                                            <p:cond delay="0"/>
                                          </p:stCondLst>
                                        </p:cTn>
                                        <p:tgtEl>
                                          <p:spTgt spid="11270"/>
                                        </p:tgtEl>
                                        <p:attrNameLst>
                                          <p:attrName>style.visibility</p:attrName>
                                        </p:attrNameLst>
                                      </p:cBhvr>
                                      <p:to>
                                        <p:strVal val="visible"/>
                                      </p:to>
                                    </p:set>
                                    <p:animEffect transition="in" filter="wipe(down)">
                                      <p:cBhvr>
                                        <p:cTn id="10" dur="500"/>
                                        <p:tgtEl>
                                          <p:spTgt spid="11270"/>
                                        </p:tgtEl>
                                      </p:cBhvr>
                                    </p:animEffect>
                                  </p:childTnLst>
                                </p:cTn>
                              </p:par>
                              <p:par>
                                <p:cTn id="11" presetID="22" presetClass="entr" presetSubtype="4" fill="hold" nodeType="withEffect">
                                  <p:stCondLst>
                                    <p:cond delay="0"/>
                                  </p:stCondLst>
                                  <p:childTnLst>
                                    <p:set>
                                      <p:cBhvr>
                                        <p:cTn id="12" dur="1" fill="hold">
                                          <p:stCondLst>
                                            <p:cond delay="0"/>
                                          </p:stCondLst>
                                        </p:cTn>
                                        <p:tgtEl>
                                          <p:spTgt spid="11271"/>
                                        </p:tgtEl>
                                        <p:attrNameLst>
                                          <p:attrName>style.visibility</p:attrName>
                                        </p:attrNameLst>
                                      </p:cBhvr>
                                      <p:to>
                                        <p:strVal val="visible"/>
                                      </p:to>
                                    </p:set>
                                    <p:animEffect transition="in" filter="wipe(down)">
                                      <p:cBhvr>
                                        <p:cTn id="13"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12297F-470F-4F14-9802-217F688173F4}"/>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1C3CB5F3-45D0-4375-899B-B601530D9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6" name="Picture 5">
              <a:extLst>
                <a:ext uri="{FF2B5EF4-FFF2-40B4-BE49-F238E27FC236}">
                  <a16:creationId xmlns:a16="http://schemas.microsoft.com/office/drawing/2014/main" id="{CC852C6E-45C1-437A-9087-18451438C8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2290" name="Title 1"/>
          <p:cNvSpPr>
            <a:spLocks noGrp="1"/>
          </p:cNvSpPr>
          <p:nvPr>
            <p:ph type="title"/>
          </p:nvPr>
        </p:nvSpPr>
        <p:spPr>
          <a:xfrm>
            <a:off x="838200" y="146532"/>
            <a:ext cx="10515600" cy="1325563"/>
          </a:xfrm>
        </p:spPr>
        <p:txBody>
          <a:bodyPr vert="horz" wrap="square" lIns="68580" tIns="34290" rIns="68580" bIns="34290" anchor="ctr"/>
          <a:lstStyle/>
          <a:p>
            <a:pPr algn="ctr" eaLnBrk="1" hangingPunct="1"/>
            <a:r>
              <a:rPr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UV-LIGHT TRAP</a:t>
            </a:r>
          </a:p>
        </p:txBody>
      </p:sp>
      <p:pic>
        <p:nvPicPr>
          <p:cNvPr id="12291" name="Picture 2" descr="C:\Users\Dr.S.Mohan\Downloads\6. UV Light trap.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192270" y="1149350"/>
            <a:ext cx="3807460" cy="5151755"/>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wipe(down)">
                                      <p:cBhvr>
                                        <p:cTn id="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216112-1075-4364-9F7C-D96379718E97}"/>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2A232E1F-F6EA-466E-9504-956E61582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8" name="Picture 7">
              <a:extLst>
                <a:ext uri="{FF2B5EF4-FFF2-40B4-BE49-F238E27FC236}">
                  <a16:creationId xmlns:a16="http://schemas.microsoft.com/office/drawing/2014/main" id="{1516B172-23ED-44D6-A8E0-606944A14D4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13316" name="Picture 3" descr="D:\Dr.Mohan\INSECT CLEANER\TNAU_EGG_REM_ENG.jpg"/>
          <p:cNvPicPr>
            <a:picLocks noChangeAspect="1"/>
          </p:cNvPicPr>
          <p:nvPr/>
        </p:nvPicPr>
        <p:blipFill>
          <a:blip r:embed="rId4">
            <a:clrChange>
              <a:clrFrom>
                <a:srgbClr val="ACDAFC">
                  <a:alpha val="100000"/>
                </a:srgbClr>
              </a:clrFrom>
              <a:clrTo>
                <a:srgbClr val="ACDAFC">
                  <a:alpha val="100000"/>
                  <a:alpha val="0"/>
                </a:srgbClr>
              </a:clrTo>
            </a:clrChange>
          </a:blip>
          <a:stretch>
            <a:fillRect/>
          </a:stretch>
        </p:blipFill>
        <p:spPr>
          <a:xfrm>
            <a:off x="2074545" y="920115"/>
            <a:ext cx="8042910" cy="5730240"/>
          </a:xfrm>
          <a:prstGeom prst="rect">
            <a:avLst/>
          </a:prstGeom>
          <a:noFill/>
          <a:ln w="9525">
            <a:noFill/>
          </a:ln>
        </p:spPr>
      </p:pic>
      <p:sp>
        <p:nvSpPr>
          <p:cNvPr id="4" name="Rectangle 3"/>
          <p:cNvSpPr/>
          <p:nvPr/>
        </p:nvSpPr>
        <p:spPr>
          <a:xfrm>
            <a:off x="2042160" y="399332"/>
            <a:ext cx="8229600" cy="879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4000" dirty="0">
                <a:solidFill>
                  <a:srgbClr val="FFFF00"/>
                </a:solidFill>
                <a:latin typeface="Cambria" panose="02040503050406030204" pitchFamily="18" charset="0"/>
                <a:ea typeface="Cambria" panose="02040503050406030204" pitchFamily="18" charset="0"/>
                <a:cs typeface="Arial" panose="020B0604020202020204" pitchFamily="34" charset="0"/>
              </a:rPr>
              <a:t>TNAU INSECT EGG REMOVER</a:t>
            </a:r>
            <a:endParaRPr lang="en-US" altLang="en-GB" dirty="0">
              <a:solidFill>
                <a:srgbClr val="FFFF00"/>
              </a:solidFill>
              <a:latin typeface="Cambria" panose="02040503050406030204" pitchFamily="18" charset="0"/>
              <a:ea typeface="Cambria" panose="02040503050406030204" pitchFamily="18" charset="0"/>
              <a:cs typeface="Arial" panose="020B0604020202020204" pitchFamily="34" charset="0"/>
            </a:endParaRPr>
          </a:p>
          <a:p>
            <a:pPr algn="ctr"/>
            <a:r>
              <a:rPr lang="en-US" altLang="en-GB" sz="2000" dirty="0">
                <a:solidFill>
                  <a:srgbClr val="FFFF00"/>
                </a:solidFill>
                <a:latin typeface="Cambria" panose="02040503050406030204" pitchFamily="18" charset="0"/>
                <a:ea typeface="Cambria" panose="02040503050406030204" pitchFamily="18" charset="0"/>
                <a:cs typeface="Arial" panose="020B0604020202020204" pitchFamily="34" charset="0"/>
              </a:rPr>
              <a:t>( INDIAN PATENT : 198434 )</a:t>
            </a:r>
          </a:p>
        </p:txBody>
      </p:sp>
      <p:sp>
        <p:nvSpPr>
          <p:cNvPr id="14342" name="Text Box 5"/>
          <p:cNvSpPr txBox="1"/>
          <p:nvPr/>
        </p:nvSpPr>
        <p:spPr>
          <a:xfrm>
            <a:off x="2826385" y="1298575"/>
            <a:ext cx="2499995" cy="476885"/>
          </a:xfrm>
          <a:prstGeom prst="rect">
            <a:avLst/>
          </a:prstGeom>
          <a:noFill/>
          <a:ln w="9525" cap="flat" cmpd="sng">
            <a:noFill/>
            <a:prstDash val="solid"/>
            <a:miter/>
            <a:headEnd type="none" w="med" len="med"/>
            <a:tailEnd type="none" w="med" len="med"/>
          </a:ln>
        </p:spPr>
        <p:txBody>
          <a:bodyPr/>
          <a:lstStyle/>
          <a:p>
            <a:pPr algn="ctr"/>
            <a:r>
              <a:rPr sz="2400" b="1" dirty="0">
                <a:solidFill>
                  <a:schemeClr val="bg1"/>
                </a:solidFill>
                <a:latin typeface="Arial" panose="020B0604020202020204" pitchFamily="34" charset="0"/>
                <a:cs typeface="Arial" panose="020B0604020202020204" pitchFamily="34" charset="0"/>
              </a:rPr>
              <a:t>Hand operated</a:t>
            </a:r>
          </a:p>
        </p:txBody>
      </p:sp>
      <p:sp>
        <p:nvSpPr>
          <p:cNvPr id="5" name="Rectangle 4"/>
          <p:cNvSpPr/>
          <p:nvPr/>
        </p:nvSpPr>
        <p:spPr>
          <a:xfrm>
            <a:off x="1710690" y="1775460"/>
            <a:ext cx="5001895" cy="1076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l" eaLnBrk="0" hangingPunct="0">
              <a:lnSpc>
                <a:spcPct val="150000"/>
              </a:lnSpc>
            </a:pPr>
            <a:r>
              <a:rPr lang="en-US" b="1" dirty="0">
                <a:solidFill>
                  <a:schemeClr val="bg1"/>
                </a:solidFill>
                <a:latin typeface="Arial" panose="020B0604020202020204" pitchFamily="34" charset="0"/>
                <a:cs typeface="Times New Roman" panose="02020603050405020304" charset="0"/>
                <a:sym typeface="+mn-ea"/>
              </a:rPr>
              <a:t>* </a:t>
            </a:r>
            <a:r>
              <a:rPr b="1" dirty="0">
                <a:solidFill>
                  <a:schemeClr val="bg1"/>
                </a:solidFill>
                <a:latin typeface="Arial" panose="020B0604020202020204" pitchFamily="34" charset="0"/>
                <a:cs typeface="Times New Roman" panose="02020603050405020304" charset="0"/>
                <a:sym typeface="+mn-ea"/>
              </a:rPr>
              <a:t>Cleaning efficacy: 50 kg/ hr</a:t>
            </a:r>
          </a:p>
          <a:p>
            <a:pPr indent="457200" algn="l" eaLnBrk="0" hangingPunct="0">
              <a:lnSpc>
                <a:spcPct val="150000"/>
              </a:lnSpc>
            </a:pPr>
            <a:r>
              <a:rPr lang="en-US" b="1" dirty="0">
                <a:solidFill>
                  <a:schemeClr val="bg1"/>
                </a:solidFill>
                <a:latin typeface="Arial" panose="020B0604020202020204" pitchFamily="34" charset="0"/>
                <a:cs typeface="Times New Roman" panose="02020603050405020304" charset="0"/>
                <a:sym typeface="+mn-ea"/>
              </a:rPr>
              <a:t>* </a:t>
            </a:r>
            <a:r>
              <a:rPr b="1" dirty="0">
                <a:solidFill>
                  <a:schemeClr val="bg1"/>
                </a:solidFill>
                <a:latin typeface="Arial" panose="020B0604020202020204" pitchFamily="34" charset="0"/>
                <a:cs typeface="Times New Roman" panose="02020603050405020304" charset="0"/>
                <a:sym typeface="+mn-ea"/>
              </a:rPr>
              <a:t>Approximate unit cost- Rs: 40,000/-</a:t>
            </a:r>
            <a:endParaRPr dirty="0">
              <a:solidFill>
                <a:schemeClr val="bg1"/>
              </a:solidFill>
              <a:latin typeface="Arial" panose="020B0604020202020204" pitchFamily="34" charset="0"/>
            </a:endParaRPr>
          </a:p>
          <a:p>
            <a:pPr indent="457200" algn="l" eaLnBrk="0" hangingPunct="0">
              <a:lnSpc>
                <a:spcPct val="150000"/>
              </a:lnSpc>
            </a:pPr>
            <a:endParaRPr lang="en-GB" altLang="en-US" dirty="0">
              <a:solidFill>
                <a:schemeClr val="bg1"/>
              </a:solidFill>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9F8CBCA-3C8F-4226-BD7A-D096099DAF57}"/>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3DFA374A-112E-4557-ABFA-A40883B3D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8" name="Picture 7">
              <a:extLst>
                <a:ext uri="{FF2B5EF4-FFF2-40B4-BE49-F238E27FC236}">
                  <a16:creationId xmlns:a16="http://schemas.microsoft.com/office/drawing/2014/main" id="{7E571169-9944-410D-9EDD-79F4F552333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14339" name="Picture 2" descr="machine operated"/>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314065" y="1652270"/>
            <a:ext cx="5718810" cy="4138295"/>
          </a:xfrm>
          <a:prstGeom prst="rect">
            <a:avLst/>
          </a:prstGeom>
          <a:noFill/>
          <a:ln w="9525">
            <a:noFill/>
          </a:ln>
        </p:spPr>
      </p:pic>
      <p:sp>
        <p:nvSpPr>
          <p:cNvPr id="14341" name="Text Box 4"/>
          <p:cNvSpPr txBox="1"/>
          <p:nvPr/>
        </p:nvSpPr>
        <p:spPr>
          <a:xfrm>
            <a:off x="4061460" y="1258100"/>
            <a:ext cx="4069080" cy="393065"/>
          </a:xfrm>
          <a:prstGeom prst="rect">
            <a:avLst/>
          </a:prstGeom>
          <a:noFill/>
          <a:ln w="9525" cap="flat" cmpd="sng">
            <a:noFill/>
            <a:prstDash val="solid"/>
            <a:miter/>
            <a:headEnd type="none" w="med" len="med"/>
            <a:tailEnd type="none" w="med" len="med"/>
          </a:ln>
        </p:spPr>
        <p:txBody>
          <a:bodyPr/>
          <a:lstStyle/>
          <a:p>
            <a:pPr algn="ctr"/>
            <a:r>
              <a:rPr sz="2400" b="1" dirty="0">
                <a:solidFill>
                  <a:schemeClr val="bg1"/>
                </a:solidFill>
                <a:latin typeface="Arial" panose="020B0604020202020204" pitchFamily="34" charset="0"/>
                <a:cs typeface="Arial" panose="020B0604020202020204" pitchFamily="34" charset="0"/>
              </a:rPr>
              <a:t>Machine operated</a:t>
            </a:r>
          </a:p>
        </p:txBody>
      </p:sp>
      <p:sp>
        <p:nvSpPr>
          <p:cNvPr id="14343" name="Rectangle 8"/>
          <p:cNvSpPr/>
          <p:nvPr/>
        </p:nvSpPr>
        <p:spPr>
          <a:xfrm>
            <a:off x="3124200" y="5943987"/>
            <a:ext cx="5943600" cy="707886"/>
          </a:xfrm>
          <a:prstGeom prst="rect">
            <a:avLst/>
          </a:prstGeom>
          <a:noFill/>
          <a:ln w="9525">
            <a:noFill/>
          </a:ln>
        </p:spPr>
        <p:txBody>
          <a:bodyPr wrap="square" anchor="ctr">
            <a:spAutoFit/>
          </a:bodyPr>
          <a:lstStyle/>
          <a:p>
            <a:pPr indent="457200" algn="just" eaLnBrk="0" hangingPunct="0"/>
            <a:r>
              <a:rPr lang="en-US" sz="2000" b="1" dirty="0">
                <a:solidFill>
                  <a:schemeClr val="bg1"/>
                </a:solidFill>
                <a:latin typeface="Cambria" panose="02040503050406030204" pitchFamily="18" charset="0"/>
                <a:ea typeface="Cambria" panose="02040503050406030204" pitchFamily="18" charset="0"/>
                <a:cs typeface="Times New Roman" panose="02020603050405020304" charset="0"/>
              </a:rPr>
              <a:t>* </a:t>
            </a:r>
            <a:r>
              <a:rPr sz="2000" b="1" dirty="0">
                <a:solidFill>
                  <a:schemeClr val="bg1"/>
                </a:solidFill>
                <a:latin typeface="Cambria" panose="02040503050406030204" pitchFamily="18" charset="0"/>
                <a:ea typeface="Cambria" panose="02040503050406030204" pitchFamily="18" charset="0"/>
                <a:cs typeface="Times New Roman" panose="02020603050405020304" charset="0"/>
              </a:rPr>
              <a:t>Cleaning efficacy: 200 kg/ hr</a:t>
            </a:r>
            <a:endParaRPr sz="2000" dirty="0">
              <a:solidFill>
                <a:schemeClr val="bg1"/>
              </a:solidFill>
              <a:latin typeface="Cambria" panose="02040503050406030204" pitchFamily="18" charset="0"/>
              <a:ea typeface="Cambria" panose="02040503050406030204" pitchFamily="18" charset="0"/>
            </a:endParaRPr>
          </a:p>
          <a:p>
            <a:pPr indent="457200" algn="just" eaLnBrk="0" hangingPunct="0"/>
            <a:r>
              <a:rPr lang="en-US" sz="2000" b="1" dirty="0">
                <a:solidFill>
                  <a:schemeClr val="bg1"/>
                </a:solidFill>
                <a:latin typeface="Cambria" panose="02040503050406030204" pitchFamily="18" charset="0"/>
                <a:ea typeface="Cambria" panose="02040503050406030204" pitchFamily="18" charset="0"/>
                <a:cs typeface="Times New Roman" panose="02020603050405020304" charset="0"/>
              </a:rPr>
              <a:t>* </a:t>
            </a:r>
            <a:r>
              <a:rPr sz="2000" b="1" dirty="0">
                <a:solidFill>
                  <a:schemeClr val="bg1"/>
                </a:solidFill>
                <a:latin typeface="Cambria" panose="02040503050406030204" pitchFamily="18" charset="0"/>
                <a:ea typeface="Cambria" panose="02040503050406030204" pitchFamily="18" charset="0"/>
                <a:cs typeface="Times New Roman" panose="02020603050405020304" charset="0"/>
              </a:rPr>
              <a:t>Approximate unit cost- Rs: 1, 75,000/-	                    </a:t>
            </a:r>
          </a:p>
        </p:txBody>
      </p:sp>
      <p:sp>
        <p:nvSpPr>
          <p:cNvPr id="4" name="Rectangle 3"/>
          <p:cNvSpPr/>
          <p:nvPr/>
        </p:nvSpPr>
        <p:spPr>
          <a:xfrm>
            <a:off x="2042160" y="386950"/>
            <a:ext cx="8229600" cy="879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4000" dirty="0">
                <a:solidFill>
                  <a:srgbClr val="FFFF00"/>
                </a:solidFill>
                <a:latin typeface="Cambria" panose="02040503050406030204" pitchFamily="18" charset="0"/>
                <a:ea typeface="Cambria" panose="02040503050406030204" pitchFamily="18" charset="0"/>
                <a:cs typeface="Arial" panose="020B0604020202020204" pitchFamily="34" charset="0"/>
              </a:rPr>
              <a:t>TNAU INSECT EGG REMOVER</a:t>
            </a:r>
            <a:endParaRPr lang="en-US" altLang="en-GB" dirty="0">
              <a:solidFill>
                <a:srgbClr val="FFFF00"/>
              </a:solidFill>
              <a:latin typeface="Cambria" panose="02040503050406030204" pitchFamily="18" charset="0"/>
              <a:ea typeface="Cambria" panose="02040503050406030204" pitchFamily="18" charset="0"/>
              <a:cs typeface="Arial" panose="020B0604020202020204" pitchFamily="34" charset="0"/>
            </a:endParaRPr>
          </a:p>
          <a:p>
            <a:pPr algn="ctr"/>
            <a:r>
              <a:rPr lang="en-US" altLang="en-GB" sz="2000" dirty="0">
                <a:solidFill>
                  <a:srgbClr val="FFFF00"/>
                </a:solidFill>
                <a:latin typeface="Cambria" panose="02040503050406030204" pitchFamily="18" charset="0"/>
                <a:ea typeface="Cambria" panose="02040503050406030204" pitchFamily="18" charset="0"/>
                <a:cs typeface="Arial" panose="020B0604020202020204" pitchFamily="34" charset="0"/>
              </a:rPr>
              <a:t>( INDIA PATENT : 198434 )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F14BF9-946E-4F98-9372-6AB0DAE11AA5}"/>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B1B1BAE4-C86A-4C69-AEA5-B2BA755BB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6" name="Picture 5">
              <a:extLst>
                <a:ext uri="{FF2B5EF4-FFF2-40B4-BE49-F238E27FC236}">
                  <a16:creationId xmlns:a16="http://schemas.microsoft.com/office/drawing/2014/main" id="{6936046D-D04A-4693-913F-98FBE0C98CA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4" name="Content Placeholder 3" descr="STACK PROBE TRAP"/>
          <p:cNvPicPr>
            <a:picLocks noGrp="1" noChangeAspect="1"/>
          </p:cNvPicPr>
          <p:nvPr>
            <p:ph idx="1"/>
          </p:nvPr>
        </p:nvPicPr>
        <p:blipFill rotWithShape="1">
          <a:blip r:embed="rId4"/>
          <a:srcRect t="36911" b="8693"/>
          <a:stretch/>
        </p:blipFill>
        <p:spPr>
          <a:xfrm>
            <a:off x="1003617" y="2312118"/>
            <a:ext cx="10184765" cy="2612708"/>
          </a:xfrm>
          <a:prstGeom prst="rect">
            <a:avLst/>
          </a:prstGeom>
        </p:spPr>
      </p:pic>
      <p:sp>
        <p:nvSpPr>
          <p:cNvPr id="7" name="Rectangle 6">
            <a:extLst>
              <a:ext uri="{FF2B5EF4-FFF2-40B4-BE49-F238E27FC236}">
                <a16:creationId xmlns:a16="http://schemas.microsoft.com/office/drawing/2014/main" id="{5DF4A836-7F3A-4114-A0CE-F838E1781F3B}"/>
              </a:ext>
            </a:extLst>
          </p:cNvPr>
          <p:cNvSpPr/>
          <p:nvPr/>
        </p:nvSpPr>
        <p:spPr>
          <a:xfrm>
            <a:off x="2042160" y="1053700"/>
            <a:ext cx="8229600" cy="879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4000" dirty="0">
                <a:solidFill>
                  <a:srgbClr val="FFFF00"/>
                </a:solidFill>
                <a:latin typeface="Cambria" panose="02040503050406030204" pitchFamily="18" charset="0"/>
                <a:ea typeface="Cambria" panose="02040503050406030204" pitchFamily="18" charset="0"/>
                <a:cs typeface="Arial" panose="020B0604020202020204" pitchFamily="34" charset="0"/>
              </a:rPr>
              <a:t>TNAU STACK PROBE TRAP</a:t>
            </a:r>
          </a:p>
          <a:p>
            <a:pPr algn="ctr"/>
            <a:r>
              <a:rPr lang="en-US" altLang="en-GB" sz="2400" dirty="0">
                <a:solidFill>
                  <a:srgbClr val="FFFF00"/>
                </a:solidFill>
                <a:latin typeface="Cambria" panose="02040503050406030204" pitchFamily="18" charset="0"/>
                <a:ea typeface="Cambria" panose="02040503050406030204" pitchFamily="18" charset="0"/>
                <a:cs typeface="Arial" panose="020B0604020202020204" pitchFamily="34" charset="0"/>
              </a:rPr>
              <a:t>INDIAN PATENT NO. : 284727</a:t>
            </a:r>
          </a:p>
        </p:txBody>
      </p:sp>
      <p:sp>
        <p:nvSpPr>
          <p:cNvPr id="8" name="Rectangle 8">
            <a:extLst>
              <a:ext uri="{FF2B5EF4-FFF2-40B4-BE49-F238E27FC236}">
                <a16:creationId xmlns:a16="http://schemas.microsoft.com/office/drawing/2014/main" id="{C7B44E37-3080-433D-BC22-BBA18FEB1562}"/>
              </a:ext>
            </a:extLst>
          </p:cNvPr>
          <p:cNvSpPr/>
          <p:nvPr/>
        </p:nvSpPr>
        <p:spPr>
          <a:xfrm>
            <a:off x="1285875" y="5004151"/>
            <a:ext cx="3762375" cy="400110"/>
          </a:xfrm>
          <a:prstGeom prst="rect">
            <a:avLst/>
          </a:prstGeom>
          <a:noFill/>
          <a:ln w="9525">
            <a:noFill/>
          </a:ln>
        </p:spPr>
        <p:txBody>
          <a:bodyPr wrap="square" anchor="ctr">
            <a:spAutoFit/>
          </a:bodyPr>
          <a:lstStyle/>
          <a:p>
            <a:pPr indent="457200" algn="just" eaLnBrk="0" hangingPunct="0"/>
            <a:r>
              <a:rPr lang="en-US" sz="2000" b="1" dirty="0">
                <a:solidFill>
                  <a:schemeClr val="bg1"/>
                </a:solidFill>
                <a:latin typeface="Cambria" panose="02040503050406030204" pitchFamily="18" charset="0"/>
                <a:ea typeface="Cambria" panose="02040503050406030204" pitchFamily="18" charset="0"/>
                <a:cs typeface="Times New Roman" panose="02020603050405020304" charset="0"/>
              </a:rPr>
              <a:t>Commercial Plastic Model</a:t>
            </a:r>
            <a:endParaRPr sz="2000" b="1" dirty="0">
              <a:solidFill>
                <a:schemeClr val="bg1"/>
              </a:solidFill>
              <a:latin typeface="Cambria" panose="02040503050406030204" pitchFamily="18" charset="0"/>
              <a:ea typeface="Cambria" panose="02040503050406030204" pitchFamily="18" charset="0"/>
              <a:cs typeface="Times New Roman" panose="02020603050405020304" charset="0"/>
            </a:endParaRPr>
          </a:p>
        </p:txBody>
      </p:sp>
      <p:sp>
        <p:nvSpPr>
          <p:cNvPr id="9" name="Rectangle 8">
            <a:extLst>
              <a:ext uri="{FF2B5EF4-FFF2-40B4-BE49-F238E27FC236}">
                <a16:creationId xmlns:a16="http://schemas.microsoft.com/office/drawing/2014/main" id="{BB5D03AD-1CFF-4D0C-AD8C-F5592C106E74}"/>
              </a:ext>
            </a:extLst>
          </p:cNvPr>
          <p:cNvSpPr/>
          <p:nvPr/>
        </p:nvSpPr>
        <p:spPr>
          <a:xfrm>
            <a:off x="7291387" y="5004151"/>
            <a:ext cx="3762375" cy="400110"/>
          </a:xfrm>
          <a:prstGeom prst="rect">
            <a:avLst/>
          </a:prstGeom>
          <a:noFill/>
          <a:ln w="9525">
            <a:noFill/>
          </a:ln>
        </p:spPr>
        <p:txBody>
          <a:bodyPr wrap="square" anchor="ctr">
            <a:spAutoFit/>
          </a:bodyPr>
          <a:lstStyle/>
          <a:p>
            <a:pPr indent="457200" algn="just" eaLnBrk="0" hangingPunct="0"/>
            <a:r>
              <a:rPr lang="en-US" sz="2000" b="1" dirty="0">
                <a:solidFill>
                  <a:schemeClr val="bg1"/>
                </a:solidFill>
                <a:latin typeface="Cambria" panose="02040503050406030204" pitchFamily="18" charset="0"/>
                <a:ea typeface="Cambria" panose="02040503050406030204" pitchFamily="18" charset="0"/>
                <a:cs typeface="Times New Roman" panose="02020603050405020304" charset="0"/>
              </a:rPr>
              <a:t>Stack Probe Trap</a:t>
            </a:r>
            <a:endParaRPr sz="2000" b="1" dirty="0">
              <a:solidFill>
                <a:schemeClr val="bg1"/>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B81015-0688-4601-BE50-F76C89E8C194}"/>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0E65BB8C-B58F-4B45-A281-9C1788556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7" name="Picture 6">
              <a:extLst>
                <a:ext uri="{FF2B5EF4-FFF2-40B4-BE49-F238E27FC236}">
                  <a16:creationId xmlns:a16="http://schemas.microsoft.com/office/drawing/2014/main" id="{0F9709B3-639E-4268-8085-FBE6FFC30A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16386" name="Picture 2" descr="TNAU Kit copy"/>
          <p:cNvPicPr>
            <a:picLocks noChangeAspect="1"/>
          </p:cNvPicPr>
          <p:nvPr/>
        </p:nvPicPr>
        <p:blipFill>
          <a:blip r:embed="rId4"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rcRect/>
          <a:stretch>
            <a:fillRect/>
          </a:stretch>
        </p:blipFill>
        <p:spPr>
          <a:xfrm>
            <a:off x="8784590" y="3810"/>
            <a:ext cx="3407410" cy="6819900"/>
          </a:xfrm>
          <a:prstGeom prst="rect">
            <a:avLst/>
          </a:prstGeom>
          <a:noFill/>
          <a:ln w="9525">
            <a:noFill/>
          </a:ln>
        </p:spPr>
      </p:pic>
      <p:sp>
        <p:nvSpPr>
          <p:cNvPr id="16387" name="Text Box 3"/>
          <p:cNvSpPr txBox="1"/>
          <p:nvPr/>
        </p:nvSpPr>
        <p:spPr>
          <a:xfrm>
            <a:off x="473710" y="380835"/>
            <a:ext cx="9107170" cy="1322070"/>
          </a:xfrm>
          <a:prstGeom prst="rect">
            <a:avLst/>
          </a:prstGeom>
          <a:noFill/>
          <a:ln w="9525">
            <a:noFill/>
          </a:ln>
        </p:spPr>
        <p:txBody>
          <a:bodyPr wrap="square">
            <a:spAutoFit/>
          </a:bodyPr>
          <a:lstStyle/>
          <a:p>
            <a:pPr algn="ctr" eaLnBrk="0" hangingPunct="0">
              <a:spcBef>
                <a:spcPct val="50000"/>
              </a:spcBef>
            </a:pPr>
            <a:r>
              <a:rPr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a:t>
            </a:r>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STORED GRAIN INSECT PEST MANAGEMENT </a:t>
            </a:r>
            <a:r>
              <a:rPr sz="4000" b="1" dirty="0">
                <a:solidFill>
                  <a:srgbClr val="FFFF00"/>
                </a:solidFill>
                <a:latin typeface="Cambria" panose="02040503050406030204" pitchFamily="18" charset="0"/>
                <a:ea typeface="Cambria" panose="02040503050406030204" pitchFamily="18" charset="0"/>
                <a:cs typeface="Arial" panose="020B0604020202020204" pitchFamily="34" charset="0"/>
              </a:rPr>
              <a:t>KIT BOX</a:t>
            </a:r>
          </a:p>
        </p:txBody>
      </p:sp>
      <p:pic>
        <p:nvPicPr>
          <p:cNvPr id="16388" name="Picture 2" descr="C:\Users\admin\Desktop\KIT.jpg"/>
          <p:cNvPicPr>
            <a:picLocks noChangeAspect="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rcRect/>
          <a:stretch>
            <a:fillRect/>
          </a:stretch>
        </p:blipFill>
        <p:spPr>
          <a:xfrm>
            <a:off x="1193800" y="1771650"/>
            <a:ext cx="4396740" cy="501650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2B64628-5856-4834-9FBF-FC0F8DE1AA4A}"/>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BEED1DC3-A79A-4738-86CE-6A10A20BB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1" name="Picture 10">
              <a:extLst>
                <a:ext uri="{FF2B5EF4-FFF2-40B4-BE49-F238E27FC236}">
                  <a16:creationId xmlns:a16="http://schemas.microsoft.com/office/drawing/2014/main" id="{37FC166E-F711-4E12-AC1A-EB8BFDDDCF8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194" name="TextBox 2">
            <a:extLst>
              <a:ext uri="{FF2B5EF4-FFF2-40B4-BE49-F238E27FC236}">
                <a16:creationId xmlns:a16="http://schemas.microsoft.com/office/drawing/2014/main" id="{A0F2DA52-8D2A-4093-84D8-3E06B5679308}"/>
              </a:ext>
            </a:extLst>
          </p:cNvPr>
          <p:cNvSpPr txBox="1">
            <a:spLocks noChangeArrowheads="1"/>
          </p:cNvSpPr>
          <p:nvPr/>
        </p:nvSpPr>
        <p:spPr bwMode="auto">
          <a:xfrm>
            <a:off x="2209800" y="758446"/>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rgbClr val="FFFF00"/>
                </a:solidFill>
                <a:latin typeface="Cambria" panose="02040503050406030204" pitchFamily="18" charset="0"/>
                <a:ea typeface="Cambria" panose="02040503050406030204" pitchFamily="18" charset="0"/>
              </a:rPr>
              <a:t>CURRENT STATUS  OF THESE TRAPPING DEVICES</a:t>
            </a:r>
          </a:p>
        </p:txBody>
      </p:sp>
      <p:sp>
        <p:nvSpPr>
          <p:cNvPr id="8195" name="TextBox 3">
            <a:extLst>
              <a:ext uri="{FF2B5EF4-FFF2-40B4-BE49-F238E27FC236}">
                <a16:creationId xmlns:a16="http://schemas.microsoft.com/office/drawing/2014/main" id="{B5021915-2B97-4825-85A8-7D728DB18482}"/>
              </a:ext>
            </a:extLst>
          </p:cNvPr>
          <p:cNvSpPr txBox="1">
            <a:spLocks noChangeArrowheads="1"/>
          </p:cNvSpPr>
          <p:nvPr/>
        </p:nvSpPr>
        <p:spPr bwMode="auto">
          <a:xfrm>
            <a:off x="1343025" y="2133600"/>
            <a:ext cx="53543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chemeClr val="bg1"/>
                </a:solidFill>
                <a:latin typeface="Cambria" panose="02040503050406030204" pitchFamily="18" charset="0"/>
                <a:ea typeface="Cambria" panose="02040503050406030204" pitchFamily="18" charset="0"/>
              </a:rPr>
              <a:t>Publication is important</a:t>
            </a:r>
          </a:p>
        </p:txBody>
      </p:sp>
      <p:sp>
        <p:nvSpPr>
          <p:cNvPr id="8196" name="TextBox 4">
            <a:extLst>
              <a:ext uri="{FF2B5EF4-FFF2-40B4-BE49-F238E27FC236}">
                <a16:creationId xmlns:a16="http://schemas.microsoft.com/office/drawing/2014/main" id="{093B8D98-A253-4ED3-A93F-A9301414953F}"/>
              </a:ext>
            </a:extLst>
          </p:cNvPr>
          <p:cNvSpPr txBox="1">
            <a:spLocks noChangeArrowheads="1"/>
          </p:cNvSpPr>
          <p:nvPr/>
        </p:nvSpPr>
        <p:spPr bwMode="auto">
          <a:xfrm>
            <a:off x="1343025" y="2715937"/>
            <a:ext cx="72805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latin typeface="Cambria" panose="02040503050406030204" pitchFamily="18" charset="0"/>
                <a:ea typeface="Cambria" panose="02040503050406030204" pitchFamily="18" charset="0"/>
              </a:rPr>
              <a:t>Popularization is More important</a:t>
            </a:r>
          </a:p>
        </p:txBody>
      </p:sp>
      <p:sp>
        <p:nvSpPr>
          <p:cNvPr id="8197" name="TextBox 5">
            <a:extLst>
              <a:ext uri="{FF2B5EF4-FFF2-40B4-BE49-F238E27FC236}">
                <a16:creationId xmlns:a16="http://schemas.microsoft.com/office/drawing/2014/main" id="{5500ADC9-54BC-4F2A-ACE1-80038A7EEC3B}"/>
              </a:ext>
            </a:extLst>
          </p:cNvPr>
          <p:cNvSpPr txBox="1">
            <a:spLocks noChangeArrowheads="1"/>
          </p:cNvSpPr>
          <p:nvPr/>
        </p:nvSpPr>
        <p:spPr bwMode="auto">
          <a:xfrm>
            <a:off x="1343025" y="3362268"/>
            <a:ext cx="78710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3600" b="1" dirty="0">
                <a:solidFill>
                  <a:schemeClr val="bg1"/>
                </a:solidFill>
                <a:latin typeface="Cambria" panose="02040503050406030204" pitchFamily="18" charset="0"/>
                <a:ea typeface="Cambria" panose="02040503050406030204" pitchFamily="18" charset="0"/>
              </a:rPr>
              <a:t>Public is Most important  (End User)</a:t>
            </a:r>
          </a:p>
          <a:p>
            <a:pPr eaLnBrk="1" hangingPunct="1">
              <a:spcBef>
                <a:spcPct val="0"/>
              </a:spcBef>
              <a:buFontTx/>
              <a:buNone/>
            </a:pPr>
            <a:endParaRPr lang="en-US" altLang="en-US" sz="3600" b="1" dirty="0">
              <a:solidFill>
                <a:schemeClr val="bg1"/>
              </a:solidFill>
              <a:latin typeface="Cambria" panose="02040503050406030204" pitchFamily="18" charset="0"/>
              <a:ea typeface="Cambria" panose="02040503050406030204" pitchFamily="18" charset="0"/>
            </a:endParaRPr>
          </a:p>
        </p:txBody>
      </p:sp>
      <p:sp>
        <p:nvSpPr>
          <p:cNvPr id="8" name="Down Arrow 7">
            <a:extLst>
              <a:ext uri="{FF2B5EF4-FFF2-40B4-BE49-F238E27FC236}">
                <a16:creationId xmlns:a16="http://schemas.microsoft.com/office/drawing/2014/main" id="{D439EF26-F198-4B9F-80E5-03572D4B80A6}"/>
              </a:ext>
            </a:extLst>
          </p:cNvPr>
          <p:cNvSpPr/>
          <p:nvPr/>
        </p:nvSpPr>
        <p:spPr>
          <a:xfrm>
            <a:off x="5715000" y="4169830"/>
            <a:ext cx="609600" cy="900669"/>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00" name="TextBox 10">
            <a:extLst>
              <a:ext uri="{FF2B5EF4-FFF2-40B4-BE49-F238E27FC236}">
                <a16:creationId xmlns:a16="http://schemas.microsoft.com/office/drawing/2014/main" id="{E9B9BA58-A46E-473E-BC59-2930FB6E979F}"/>
              </a:ext>
            </a:extLst>
          </p:cNvPr>
          <p:cNvSpPr txBox="1">
            <a:spLocks noChangeArrowheads="1"/>
          </p:cNvSpPr>
          <p:nvPr/>
        </p:nvSpPr>
        <p:spPr bwMode="auto">
          <a:xfrm>
            <a:off x="1828800" y="5318995"/>
            <a:ext cx="8686800" cy="954107"/>
          </a:xfrm>
          <a:prstGeom prst="rect">
            <a:avLst/>
          </a:prstGeom>
          <a:solidFill>
            <a:schemeClr val="accent6"/>
          </a:solidFill>
          <a:ln w="9525">
            <a:no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bg1"/>
                </a:solidFill>
                <a:latin typeface="Cambria" panose="02040503050406030204" pitchFamily="18" charset="0"/>
                <a:ea typeface="Cambria" panose="02040503050406030204" pitchFamily="18" charset="0"/>
                <a:cs typeface="Aharoni" pitchFamily="2" charset="0"/>
              </a:rPr>
              <a:t>TO REACH THE PUBLIC, </a:t>
            </a:r>
          </a:p>
          <a:p>
            <a:pPr algn="ctr" eaLnBrk="1" hangingPunct="1">
              <a:spcBef>
                <a:spcPct val="0"/>
              </a:spcBef>
              <a:buFontTx/>
              <a:buNone/>
            </a:pPr>
            <a:r>
              <a:rPr lang="en-US" altLang="en-US" sz="2800" b="1" dirty="0">
                <a:solidFill>
                  <a:schemeClr val="bg1"/>
                </a:solidFill>
                <a:latin typeface="Cambria" panose="02040503050406030204" pitchFamily="18" charset="0"/>
                <a:ea typeface="Cambria" panose="02040503050406030204" pitchFamily="18" charset="0"/>
                <a:cs typeface="Aharoni" pitchFamily="2" charset="0"/>
              </a:rPr>
              <a:t>ENTERPRENEURS ARE VERY </a:t>
            </a:r>
            <a:r>
              <a:rPr lang="en-US" altLang="en-US" sz="2800" b="1" dirty="0" err="1">
                <a:solidFill>
                  <a:schemeClr val="bg1"/>
                </a:solidFill>
                <a:latin typeface="Cambria" panose="02040503050406030204" pitchFamily="18" charset="0"/>
                <a:ea typeface="Cambria" panose="02040503050406030204" pitchFamily="18" charset="0"/>
                <a:cs typeface="Aharoni" pitchFamily="2" charset="0"/>
              </a:rPr>
              <a:t>VERY</a:t>
            </a:r>
            <a:r>
              <a:rPr lang="en-US" altLang="en-US" sz="2800" b="1" dirty="0">
                <a:solidFill>
                  <a:schemeClr val="bg1"/>
                </a:solidFill>
                <a:latin typeface="Cambria" panose="02040503050406030204" pitchFamily="18" charset="0"/>
                <a:ea typeface="Cambria" panose="02040503050406030204" pitchFamily="18" charset="0"/>
                <a:cs typeface="Aharoni" pitchFamily="2" charset="0"/>
              </a:rPr>
              <a:t> IMPORTANT…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F01D62D-D19A-4FC3-BD2A-B44270D8D189}"/>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424543F8-72DA-49A1-9E0D-A115E0C0F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0" name="Picture 9">
              <a:extLst>
                <a:ext uri="{FF2B5EF4-FFF2-40B4-BE49-F238E27FC236}">
                  <a16:creationId xmlns:a16="http://schemas.microsoft.com/office/drawing/2014/main" id="{4FB5FF6B-F234-4F64-8F51-B475B152A39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9218" name="Rectangle 1">
            <a:extLst>
              <a:ext uri="{FF2B5EF4-FFF2-40B4-BE49-F238E27FC236}">
                <a16:creationId xmlns:a16="http://schemas.microsoft.com/office/drawing/2014/main" id="{EEFE2CAD-93AA-4B0B-8FDB-C20C26B70E3E}"/>
              </a:ext>
            </a:extLst>
          </p:cNvPr>
          <p:cNvSpPr>
            <a:spLocks noChangeArrowheads="1"/>
          </p:cNvSpPr>
          <p:nvPr/>
        </p:nvSpPr>
        <p:spPr bwMode="auto">
          <a:xfrm>
            <a:off x="333375" y="288925"/>
            <a:ext cx="11591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FFFF00"/>
                </a:solidFill>
                <a:latin typeface="Cambria" panose="02040503050406030204" pitchFamily="18" charset="0"/>
                <a:ea typeface="Cambria" panose="02040503050406030204" pitchFamily="18" charset="0"/>
              </a:rPr>
              <a:t>My innovations led to the birth and the growth of five Entrepreneurs in India</a:t>
            </a:r>
            <a:endParaRPr lang="en-IN" altLang="en-US" sz="2400" dirty="0">
              <a:solidFill>
                <a:srgbClr val="FFFF00"/>
              </a:solidFill>
              <a:latin typeface="Cambria" panose="02040503050406030204" pitchFamily="18" charset="0"/>
              <a:ea typeface="Cambria" panose="02040503050406030204" pitchFamily="18" charset="0"/>
            </a:endParaRPr>
          </a:p>
        </p:txBody>
      </p:sp>
      <p:pic>
        <p:nvPicPr>
          <p:cNvPr id="9220" name="Picture 1" descr="C:\Documents and Settings\Jaisharan\My Documents\My Pictures\Picture1.jpg">
            <a:extLst>
              <a:ext uri="{FF2B5EF4-FFF2-40B4-BE49-F238E27FC236}">
                <a16:creationId xmlns:a16="http://schemas.microsoft.com/office/drawing/2014/main" id="{BFD3AF83-7DEF-4E01-B342-63DC5891C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995" y="880914"/>
            <a:ext cx="3429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descr="131020111707">
            <a:extLst>
              <a:ext uri="{FF2B5EF4-FFF2-40B4-BE49-F238E27FC236}">
                <a16:creationId xmlns:a16="http://schemas.microsoft.com/office/drawing/2014/main" id="{076259DF-C108-4257-B5A9-C3210F6E1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741" t="2942" r="8229"/>
          <a:stretch>
            <a:fillRect/>
          </a:stretch>
        </p:blipFill>
        <p:spPr bwMode="auto">
          <a:xfrm>
            <a:off x="7310438" y="3500439"/>
            <a:ext cx="203358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B913BA6-6958-4CD3-B0AC-784F4DDE17D7}"/>
              </a:ext>
            </a:extLst>
          </p:cNvPr>
          <p:cNvGrpSpPr/>
          <p:nvPr/>
        </p:nvGrpSpPr>
        <p:grpSpPr>
          <a:xfrm>
            <a:off x="1214443" y="999020"/>
            <a:ext cx="4881557" cy="2309429"/>
            <a:chOff x="1214443" y="999020"/>
            <a:chExt cx="4881557" cy="2309429"/>
          </a:xfrm>
        </p:grpSpPr>
        <p:sp>
          <p:nvSpPr>
            <p:cNvPr id="9219" name="TextBox 4">
              <a:extLst>
                <a:ext uri="{FF2B5EF4-FFF2-40B4-BE49-F238E27FC236}">
                  <a16:creationId xmlns:a16="http://schemas.microsoft.com/office/drawing/2014/main" id="{B4AA07EB-3C0E-41CE-A62C-742428DC73DE}"/>
                </a:ext>
              </a:extLst>
            </p:cNvPr>
            <p:cNvSpPr txBox="1">
              <a:spLocks noChangeArrowheads="1"/>
            </p:cNvSpPr>
            <p:nvPr/>
          </p:nvSpPr>
          <p:spPr bwMode="auto">
            <a:xfrm>
              <a:off x="1614495" y="1000125"/>
              <a:ext cx="448150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latin typeface="Arial" panose="020B0604020202020204" pitchFamily="34" charset="0"/>
                </a:rPr>
                <a:t>KSNM MARKETING (2002)</a:t>
              </a:r>
              <a:r>
                <a:rPr lang="en-US" altLang="en-US" sz="1800" dirty="0">
                  <a:solidFill>
                    <a:schemeClr val="bg1"/>
                  </a:solidFill>
                  <a:latin typeface="Arial" panose="020B0604020202020204" pitchFamily="34" charset="0"/>
                </a:rPr>
                <a:t> </a:t>
              </a:r>
              <a:endParaRPr lang="en-IN" altLang="en-US" sz="1800" dirty="0">
                <a:solidFill>
                  <a:schemeClr val="bg1"/>
                </a:solidFill>
                <a:latin typeface="Arial" panose="020B0604020202020204" pitchFamily="34" charset="0"/>
              </a:endParaRPr>
            </a:p>
            <a:p>
              <a:pPr eaLnBrk="1" hangingPunct="1">
                <a:spcBef>
                  <a:spcPct val="0"/>
                </a:spcBef>
                <a:buFontTx/>
                <a:buNone/>
              </a:pPr>
              <a:r>
                <a:rPr lang="en-US" altLang="en-US" sz="1800" dirty="0">
                  <a:solidFill>
                    <a:schemeClr val="bg1"/>
                  </a:solidFill>
                  <a:latin typeface="Arial" panose="020B0604020202020204" pitchFamily="34" charset="0"/>
                </a:rPr>
                <a:t>SF No.29/1B, Ona </a:t>
              </a:r>
              <a:r>
                <a:rPr lang="en-US" altLang="en-US" sz="1800" dirty="0" err="1">
                  <a:solidFill>
                    <a:schemeClr val="bg1"/>
                  </a:solidFill>
                  <a:latin typeface="Arial" panose="020B0604020202020204" pitchFamily="34" charset="0"/>
                </a:rPr>
                <a:t>Palayam</a:t>
              </a:r>
              <a:r>
                <a:rPr lang="en-US" altLang="en-US" sz="1800" dirty="0">
                  <a:solidFill>
                    <a:schemeClr val="bg1"/>
                  </a:solidFill>
                  <a:latin typeface="Arial" panose="020B0604020202020204" pitchFamily="34" charset="0"/>
                </a:rPr>
                <a:t>, </a:t>
              </a:r>
              <a:endParaRPr lang="en-IN" altLang="en-US" sz="1800" dirty="0">
                <a:solidFill>
                  <a:schemeClr val="bg1"/>
                </a:solidFill>
                <a:latin typeface="Arial" panose="020B0604020202020204" pitchFamily="34" charset="0"/>
              </a:endParaRPr>
            </a:p>
            <a:p>
              <a:pPr eaLnBrk="1" hangingPunct="1">
                <a:spcBef>
                  <a:spcPct val="0"/>
                </a:spcBef>
                <a:buFontTx/>
                <a:buNone/>
              </a:pPr>
              <a:r>
                <a:rPr lang="en-US" altLang="en-US" sz="1800" dirty="0" err="1">
                  <a:solidFill>
                    <a:schemeClr val="bg1"/>
                  </a:solidFill>
                  <a:latin typeface="Arial" panose="020B0604020202020204" pitchFamily="34" charset="0"/>
                </a:rPr>
                <a:t>Siruvani</a:t>
              </a:r>
              <a:r>
                <a:rPr lang="en-US" altLang="en-US" sz="1800" dirty="0">
                  <a:solidFill>
                    <a:schemeClr val="bg1"/>
                  </a:solidFill>
                  <a:latin typeface="Arial" panose="020B0604020202020204" pitchFamily="34" charset="0"/>
                </a:rPr>
                <a:t> Water Line Road, </a:t>
              </a:r>
              <a:endParaRPr lang="en-IN" altLang="en-US" sz="1800" dirty="0">
                <a:solidFill>
                  <a:schemeClr val="bg1"/>
                </a:solidFill>
                <a:latin typeface="Arial" panose="020B0604020202020204" pitchFamily="34" charset="0"/>
              </a:endParaRPr>
            </a:p>
            <a:p>
              <a:pPr eaLnBrk="1" hangingPunct="1">
                <a:spcBef>
                  <a:spcPct val="0"/>
                </a:spcBef>
                <a:buFontTx/>
                <a:buNone/>
              </a:pPr>
              <a:r>
                <a:rPr lang="en-US" altLang="en-US" sz="1800" dirty="0" err="1">
                  <a:solidFill>
                    <a:schemeClr val="bg1"/>
                  </a:solidFill>
                  <a:latin typeface="Arial" panose="020B0604020202020204" pitchFamily="34" charset="0"/>
                </a:rPr>
                <a:t>Dheenam</a:t>
              </a:r>
              <a:r>
                <a:rPr lang="en-US" altLang="en-US" sz="1800" dirty="0">
                  <a:solidFill>
                    <a:schemeClr val="bg1"/>
                  </a:solidFill>
                  <a:latin typeface="Arial" panose="020B0604020202020204" pitchFamily="34" charset="0"/>
                </a:rPr>
                <a:t> </a:t>
              </a:r>
              <a:r>
                <a:rPr lang="en-US" altLang="en-US" sz="1800" dirty="0" err="1">
                  <a:solidFill>
                    <a:schemeClr val="bg1"/>
                  </a:solidFill>
                  <a:latin typeface="Arial" panose="020B0604020202020204" pitchFamily="34" charset="0"/>
                </a:rPr>
                <a:t>Palayam</a:t>
              </a:r>
              <a:r>
                <a:rPr lang="en-US" altLang="en-US" sz="1800" dirty="0">
                  <a:solidFill>
                    <a:schemeClr val="bg1"/>
                  </a:solidFill>
                  <a:latin typeface="Arial" panose="020B0604020202020204" pitchFamily="34" charset="0"/>
                </a:rPr>
                <a:t> Post, </a:t>
              </a:r>
              <a:endParaRPr lang="en-IN" altLang="en-US" sz="1800" dirty="0">
                <a:solidFill>
                  <a:schemeClr val="bg1"/>
                </a:solidFill>
                <a:latin typeface="Arial" panose="020B0604020202020204" pitchFamily="34" charset="0"/>
              </a:endParaRPr>
            </a:p>
            <a:p>
              <a:pPr eaLnBrk="1" hangingPunct="1">
                <a:spcBef>
                  <a:spcPct val="0"/>
                </a:spcBef>
                <a:buFontTx/>
                <a:buNone/>
              </a:pPr>
              <a:r>
                <a:rPr lang="en-US" altLang="en-US" sz="1800" dirty="0">
                  <a:solidFill>
                    <a:schemeClr val="bg1"/>
                  </a:solidFill>
                  <a:latin typeface="Arial" panose="020B0604020202020204" pitchFamily="34" charset="0"/>
                </a:rPr>
                <a:t>Coimbatore, Tamil Nadu - 641 109, India </a:t>
              </a:r>
              <a:endParaRPr lang="en-IN" altLang="en-US" sz="1800" dirty="0">
                <a:solidFill>
                  <a:schemeClr val="bg1"/>
                </a:solidFill>
                <a:latin typeface="Arial" panose="020B0604020202020204" pitchFamily="34" charset="0"/>
              </a:endParaRPr>
            </a:p>
            <a:p>
              <a:pPr eaLnBrk="1" hangingPunct="1">
                <a:spcBef>
                  <a:spcPct val="0"/>
                </a:spcBef>
                <a:buFontTx/>
                <a:buNone/>
              </a:pPr>
              <a:r>
                <a:rPr lang="en-US" altLang="en-US" sz="1800" dirty="0">
                  <a:solidFill>
                    <a:schemeClr val="bg1"/>
                  </a:solidFill>
                  <a:latin typeface="Arial" panose="020B0604020202020204" pitchFamily="34" charset="0"/>
                </a:rPr>
                <a:t>Web : www.ksnmmarketing.com</a:t>
              </a:r>
              <a:endParaRPr lang="en-IN" altLang="en-US" sz="1800" dirty="0">
                <a:solidFill>
                  <a:schemeClr val="bg1"/>
                </a:solidFill>
                <a:latin typeface="Arial" panose="020B0604020202020204" pitchFamily="34" charset="0"/>
              </a:endParaRPr>
            </a:p>
            <a:p>
              <a:pPr eaLnBrk="1" hangingPunct="1">
                <a:spcBef>
                  <a:spcPct val="0"/>
                </a:spcBef>
                <a:buFontTx/>
                <a:buNone/>
              </a:pPr>
              <a:r>
                <a:rPr lang="en-US" altLang="en-US" sz="1800" dirty="0">
                  <a:solidFill>
                    <a:schemeClr val="bg1"/>
                  </a:solidFill>
                  <a:latin typeface="Arial" panose="020B0604020202020204" pitchFamily="34" charset="0"/>
                </a:rPr>
                <a:t>Email : </a:t>
              </a:r>
              <a:r>
                <a:rPr lang="en-US" altLang="en-US" sz="1800" u="sng" dirty="0">
                  <a:solidFill>
                    <a:schemeClr val="bg1"/>
                  </a:solidFill>
                  <a:latin typeface="Arial" panose="020B0604020202020204" pitchFamily="34" charset="0"/>
                </a:rPr>
                <a:t>ksnmmarketing@hotmail.com</a:t>
              </a:r>
              <a:endParaRPr lang="en-IN" altLang="en-US" sz="1800" dirty="0">
                <a:solidFill>
                  <a:schemeClr val="bg1"/>
                </a:solidFill>
                <a:latin typeface="Arial" panose="020B0604020202020204" pitchFamily="34" charset="0"/>
              </a:endParaRPr>
            </a:p>
            <a:p>
              <a:pPr eaLnBrk="1" hangingPunct="1">
                <a:spcBef>
                  <a:spcPct val="0"/>
                </a:spcBef>
                <a:buFontTx/>
                <a:buNone/>
              </a:pPr>
              <a:endParaRPr lang="en-IN" altLang="en-US" sz="1800" dirty="0">
                <a:solidFill>
                  <a:schemeClr val="bg1"/>
                </a:solidFill>
                <a:latin typeface="Arial" panose="020B0604020202020204" pitchFamily="34" charset="0"/>
              </a:endParaRPr>
            </a:p>
          </p:txBody>
        </p:sp>
        <p:sp>
          <p:nvSpPr>
            <p:cNvPr id="11" name="TextBox 10">
              <a:extLst>
                <a:ext uri="{FF2B5EF4-FFF2-40B4-BE49-F238E27FC236}">
                  <a16:creationId xmlns:a16="http://schemas.microsoft.com/office/drawing/2014/main" id="{E3345F45-B75D-4867-8E15-3FDA0313467D}"/>
                </a:ext>
              </a:extLst>
            </p:cNvPr>
            <p:cNvSpPr txBox="1"/>
            <p:nvPr/>
          </p:nvSpPr>
          <p:spPr>
            <a:xfrm>
              <a:off x="1214443" y="999020"/>
              <a:ext cx="438151" cy="369332"/>
            </a:xfrm>
            <a:prstGeom prst="rect">
              <a:avLst/>
            </a:prstGeom>
            <a:noFill/>
          </p:spPr>
          <p:txBody>
            <a:bodyPr wrap="square">
              <a:spAutoFit/>
            </a:bodyPr>
            <a:lstStyle/>
            <a:p>
              <a:r>
                <a:rPr lang="en-US" altLang="en-US" sz="1800" b="1" dirty="0">
                  <a:solidFill>
                    <a:schemeClr val="bg1"/>
                  </a:solidFill>
                  <a:latin typeface="Arial" panose="020B0604020202020204" pitchFamily="34" charset="0"/>
                </a:rPr>
                <a:t>1.</a:t>
              </a:r>
              <a:endParaRPr lang="en-US" dirty="0"/>
            </a:p>
          </p:txBody>
        </p:sp>
      </p:grpSp>
      <p:grpSp>
        <p:nvGrpSpPr>
          <p:cNvPr id="4" name="Group 3">
            <a:extLst>
              <a:ext uri="{FF2B5EF4-FFF2-40B4-BE49-F238E27FC236}">
                <a16:creationId xmlns:a16="http://schemas.microsoft.com/office/drawing/2014/main" id="{D8D92944-79C5-4CCE-A687-96A1947A77CA}"/>
              </a:ext>
            </a:extLst>
          </p:cNvPr>
          <p:cNvGrpSpPr/>
          <p:nvPr/>
        </p:nvGrpSpPr>
        <p:grpSpPr>
          <a:xfrm>
            <a:off x="2714625" y="4102768"/>
            <a:ext cx="4595813" cy="1755107"/>
            <a:chOff x="2714625" y="4102768"/>
            <a:chExt cx="4595813" cy="1755107"/>
          </a:xfrm>
        </p:grpSpPr>
        <p:sp>
          <p:nvSpPr>
            <p:cNvPr id="9" name="TextBox 8">
              <a:extLst>
                <a:ext uri="{FF2B5EF4-FFF2-40B4-BE49-F238E27FC236}">
                  <a16:creationId xmlns:a16="http://schemas.microsoft.com/office/drawing/2014/main" id="{ECAC4B12-671F-4CD6-85A1-FDCB53EF33E0}"/>
                </a:ext>
              </a:extLst>
            </p:cNvPr>
            <p:cNvSpPr txBox="1"/>
            <p:nvPr/>
          </p:nvSpPr>
          <p:spPr>
            <a:xfrm>
              <a:off x="3095626" y="4103687"/>
              <a:ext cx="4214812" cy="1754188"/>
            </a:xfrm>
            <a:prstGeom prst="rect">
              <a:avLst/>
            </a:prstGeom>
            <a:noFill/>
          </p:spPr>
          <p:txBody>
            <a:bodyPr>
              <a:spAutoFit/>
            </a:bodyPr>
            <a:lstStyle/>
            <a:p>
              <a:pPr marL="342900" indent="-342900">
                <a:defRPr/>
              </a:pPr>
              <a:r>
                <a:rPr lang="en-US" b="1" dirty="0">
                  <a:solidFill>
                    <a:schemeClr val="bg1"/>
                  </a:solidFill>
                  <a:latin typeface="Arial" panose="020B0604020202020204" pitchFamily="34" charset="0"/>
                  <a:cs typeface="Arial" panose="020B0604020202020204" pitchFamily="34" charset="0"/>
                </a:rPr>
                <a:t>MELWIN ENGINEERING (2011)</a:t>
              </a:r>
              <a:endParaRPr lang="en-IN" dirty="0">
                <a:solidFill>
                  <a:schemeClr val="bg1"/>
                </a:solidFill>
                <a:latin typeface="Arial" panose="020B0604020202020204" pitchFamily="34" charset="0"/>
                <a:cs typeface="Arial" panose="020B0604020202020204" pitchFamily="34" charset="0"/>
              </a:endParaRPr>
            </a:p>
            <a:p>
              <a:pPr>
                <a:defRPr/>
              </a:pPr>
              <a:r>
                <a:rPr lang="en-US" dirty="0">
                  <a:solidFill>
                    <a:schemeClr val="bg1"/>
                  </a:solidFill>
                  <a:latin typeface="Arial" panose="020B0604020202020204" pitchFamily="34" charset="0"/>
                  <a:cs typeface="Arial" panose="020B0604020202020204" pitchFamily="34" charset="0"/>
                </a:rPr>
                <a:t>18/2, Gandhi Street, </a:t>
              </a:r>
              <a:endParaRPr lang="en-IN" dirty="0">
                <a:solidFill>
                  <a:schemeClr val="bg1"/>
                </a:solidFill>
                <a:latin typeface="Arial" panose="020B0604020202020204" pitchFamily="34" charset="0"/>
                <a:cs typeface="Arial" panose="020B0604020202020204" pitchFamily="34" charset="0"/>
              </a:endParaRPr>
            </a:p>
            <a:p>
              <a:pPr>
                <a:defRPr/>
              </a:pPr>
              <a:r>
                <a:rPr lang="en-US" dirty="0" err="1">
                  <a:solidFill>
                    <a:schemeClr val="bg1"/>
                  </a:solidFill>
                  <a:latin typeface="Arial" panose="020B0604020202020204" pitchFamily="34" charset="0"/>
                  <a:cs typeface="Arial" panose="020B0604020202020204" pitchFamily="34" charset="0"/>
                </a:rPr>
                <a:t>Bharathi</a:t>
              </a:r>
              <a:r>
                <a:rPr lang="en-US" dirty="0">
                  <a:solidFill>
                    <a:schemeClr val="bg1"/>
                  </a:solidFill>
                  <a:latin typeface="Arial" panose="020B0604020202020204" pitchFamily="34" charset="0"/>
                  <a:cs typeface="Arial" panose="020B0604020202020204" pitchFamily="34" charset="0"/>
                </a:rPr>
                <a:t> Nagar, </a:t>
              </a:r>
              <a:r>
                <a:rPr lang="en-US" dirty="0" err="1">
                  <a:solidFill>
                    <a:schemeClr val="bg1"/>
                  </a:solidFill>
                  <a:latin typeface="Arial" panose="020B0604020202020204" pitchFamily="34" charset="0"/>
                  <a:cs typeface="Arial" panose="020B0604020202020204" pitchFamily="34" charset="0"/>
                </a:rPr>
                <a:t>Podanur</a:t>
              </a:r>
              <a:r>
                <a:rPr lang="en-US" dirty="0">
                  <a:solidFill>
                    <a:schemeClr val="bg1"/>
                  </a:solidFill>
                  <a:latin typeface="Arial" panose="020B0604020202020204" pitchFamily="34" charset="0"/>
                  <a:cs typeface="Arial" panose="020B0604020202020204" pitchFamily="34" charset="0"/>
                </a:rPr>
                <a:t> (PO), </a:t>
              </a:r>
              <a:endParaRPr lang="en-IN" dirty="0">
                <a:solidFill>
                  <a:schemeClr val="bg1"/>
                </a:solidFill>
                <a:latin typeface="Arial" panose="020B0604020202020204" pitchFamily="34" charset="0"/>
                <a:cs typeface="Arial" panose="020B0604020202020204" pitchFamily="34" charset="0"/>
              </a:endParaRPr>
            </a:p>
            <a:p>
              <a:pPr>
                <a:defRPr/>
              </a:pPr>
              <a:r>
                <a:rPr lang="en-US" dirty="0">
                  <a:solidFill>
                    <a:schemeClr val="bg1"/>
                  </a:solidFill>
                  <a:latin typeface="Arial" panose="020B0604020202020204" pitchFamily="34" charset="0"/>
                  <a:cs typeface="Arial" panose="020B0604020202020204" pitchFamily="34" charset="0"/>
                </a:rPr>
                <a:t>Coimbatore – 641 023.  </a:t>
              </a:r>
              <a:endParaRPr lang="en-IN" dirty="0">
                <a:solidFill>
                  <a:schemeClr val="bg1"/>
                </a:solidFill>
                <a:latin typeface="Arial" panose="020B0604020202020204" pitchFamily="34" charset="0"/>
                <a:cs typeface="Arial" panose="020B0604020202020204" pitchFamily="34" charset="0"/>
              </a:endParaRPr>
            </a:p>
            <a:p>
              <a:pPr>
                <a:defRPr/>
              </a:pPr>
              <a:r>
                <a:rPr lang="en-US" dirty="0">
                  <a:solidFill>
                    <a:schemeClr val="bg1"/>
                  </a:solidFill>
                  <a:latin typeface="Arial" panose="020B0604020202020204" pitchFamily="34" charset="0"/>
                  <a:cs typeface="Arial" panose="020B0604020202020204" pitchFamily="34" charset="0"/>
                </a:rPr>
                <a:t>Tamil Nadu, India.</a:t>
              </a:r>
              <a:endParaRPr lang="en-IN" dirty="0">
                <a:solidFill>
                  <a:schemeClr val="bg1"/>
                </a:solidFill>
                <a:latin typeface="Arial" panose="020B0604020202020204" pitchFamily="34" charset="0"/>
                <a:cs typeface="Arial" panose="020B0604020202020204" pitchFamily="34" charset="0"/>
              </a:endParaRPr>
            </a:p>
            <a:p>
              <a:pPr>
                <a:defRPr/>
              </a:pPr>
              <a:r>
                <a:rPr lang="en-US" dirty="0">
                  <a:solidFill>
                    <a:schemeClr val="bg1"/>
                  </a:solidFill>
                  <a:latin typeface="Arial" panose="020B0604020202020204" pitchFamily="34" charset="0"/>
                  <a:cs typeface="Arial" panose="020B0604020202020204" pitchFamily="34" charset="0"/>
                </a:rPr>
                <a:t>Email : </a:t>
              </a:r>
              <a:r>
                <a:rPr lang="en-US" u="sng" dirty="0">
                  <a:solidFill>
                    <a:schemeClr val="bg1"/>
                  </a:solidFill>
                  <a:latin typeface="Arial" panose="020B0604020202020204" pitchFamily="34" charset="0"/>
                  <a:cs typeface="Arial" panose="020B0604020202020204" pitchFamily="34" charset="0"/>
                </a:rPr>
                <a:t>anitathomascs10@gmail.com</a:t>
              </a:r>
              <a:endParaRPr lang="en-IN"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2336AFB-3B54-4BD2-AF46-6FF1A25FABE3}"/>
                </a:ext>
              </a:extLst>
            </p:cNvPr>
            <p:cNvSpPr txBox="1"/>
            <p:nvPr/>
          </p:nvSpPr>
          <p:spPr>
            <a:xfrm>
              <a:off x="2714625" y="4102768"/>
              <a:ext cx="438151" cy="369332"/>
            </a:xfrm>
            <a:prstGeom prst="rect">
              <a:avLst/>
            </a:prstGeom>
            <a:noFill/>
          </p:spPr>
          <p:txBody>
            <a:bodyPr wrap="square">
              <a:spAutoFit/>
            </a:bodyPr>
            <a:lstStyle/>
            <a:p>
              <a:r>
                <a:rPr lang="en-US" altLang="en-US" sz="1800" b="1" dirty="0">
                  <a:solidFill>
                    <a:schemeClr val="bg1"/>
                  </a:solidFill>
                  <a:latin typeface="Arial" panose="020B0604020202020204" pitchFamily="34" charset="0"/>
                </a:rPr>
                <a:t>2.</a:t>
              </a:r>
              <a:endParaRPr lang="en-US" dirty="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E14B55A-9FAE-403F-B739-EA58A7EE701B}"/>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05BDD46D-10BC-4F08-9F22-E64AD45CB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8" name="Picture 7">
              <a:extLst>
                <a:ext uri="{FF2B5EF4-FFF2-40B4-BE49-F238E27FC236}">
                  <a16:creationId xmlns:a16="http://schemas.microsoft.com/office/drawing/2014/main" id="{6D0A894A-16C5-441A-890A-77995A51B2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10243" name="Picture 3" descr="C:\Users\admin\Downloads\DSC04013.JPG">
            <a:extLst>
              <a:ext uri="{FF2B5EF4-FFF2-40B4-BE49-F238E27FC236}">
                <a16:creationId xmlns:a16="http://schemas.microsoft.com/office/drawing/2014/main" id="{35455D8B-B049-485D-A666-B1CDB2F53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5321" y="588226"/>
            <a:ext cx="4022725" cy="280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a:extLst>
              <a:ext uri="{FF2B5EF4-FFF2-40B4-BE49-F238E27FC236}">
                <a16:creationId xmlns:a16="http://schemas.microsoft.com/office/drawing/2014/main" id="{7D6F882C-3A38-4999-8015-83C3EB8553D1}"/>
              </a:ext>
            </a:extLst>
          </p:cNvPr>
          <p:cNvPicPr>
            <a:picLocks noChangeAspect="1" noChangeArrowheads="1"/>
          </p:cNvPicPr>
          <p:nvPr/>
        </p:nvPicPr>
        <p:blipFill>
          <a:blip r:embed="rId5">
            <a:lum bright="10000"/>
            <a:extLst>
              <a:ext uri="{28A0092B-C50C-407E-A947-70E740481C1C}">
                <a14:useLocalDpi xmlns:a14="http://schemas.microsoft.com/office/drawing/2010/main" val="0"/>
              </a:ext>
            </a:extLst>
          </a:blip>
          <a:srcRect t="18645"/>
          <a:stretch>
            <a:fillRect/>
          </a:stretch>
        </p:blipFill>
        <p:spPr bwMode="auto">
          <a:xfrm>
            <a:off x="7181850" y="3749419"/>
            <a:ext cx="40227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BF2DBAE1-5DB9-4886-9125-C5DA436DEF82}"/>
              </a:ext>
            </a:extLst>
          </p:cNvPr>
          <p:cNvGrpSpPr/>
          <p:nvPr/>
        </p:nvGrpSpPr>
        <p:grpSpPr>
          <a:xfrm>
            <a:off x="782639" y="958119"/>
            <a:ext cx="5153026" cy="1755292"/>
            <a:chOff x="2305845" y="784709"/>
            <a:chExt cx="5153026" cy="1755292"/>
          </a:xfrm>
        </p:grpSpPr>
        <p:sp>
          <p:nvSpPr>
            <p:cNvPr id="2" name="TextBox 1">
              <a:extLst>
                <a:ext uri="{FF2B5EF4-FFF2-40B4-BE49-F238E27FC236}">
                  <a16:creationId xmlns:a16="http://schemas.microsoft.com/office/drawing/2014/main" id="{7A1E3A60-DA76-457F-840E-1DB5950F8F59}"/>
                </a:ext>
              </a:extLst>
            </p:cNvPr>
            <p:cNvSpPr txBox="1"/>
            <p:nvPr/>
          </p:nvSpPr>
          <p:spPr>
            <a:xfrm>
              <a:off x="2743996" y="785814"/>
              <a:ext cx="4714875" cy="1754187"/>
            </a:xfrm>
            <a:prstGeom prst="rect">
              <a:avLst/>
            </a:prstGeom>
            <a:noFill/>
          </p:spPr>
          <p:txBody>
            <a:bodyPr>
              <a:spAutoFit/>
            </a:bodyPr>
            <a:lstStyle/>
            <a:p>
              <a:pPr>
                <a:defRPr/>
              </a:pPr>
              <a:r>
                <a:rPr lang="en-US" b="1" dirty="0">
                  <a:solidFill>
                    <a:schemeClr val="bg1"/>
                  </a:solidFill>
                  <a:latin typeface="Arial" panose="020B0604020202020204" pitchFamily="34" charset="0"/>
                  <a:cs typeface="Arial" panose="020B0604020202020204" pitchFamily="34" charset="0"/>
                </a:rPr>
                <a:t>M/s. </a:t>
              </a:r>
              <a:r>
                <a:rPr lang="en-US" b="1" cap="all" dirty="0" err="1">
                  <a:solidFill>
                    <a:schemeClr val="bg1"/>
                  </a:solidFill>
                  <a:latin typeface="Arial" panose="020B0604020202020204" pitchFamily="34" charset="0"/>
                  <a:cs typeface="Arial" panose="020B0604020202020204" pitchFamily="34" charset="0"/>
                </a:rPr>
                <a:t>Khusboo</a:t>
              </a:r>
              <a:r>
                <a:rPr lang="en-US" b="1" cap="all" dirty="0">
                  <a:solidFill>
                    <a:schemeClr val="bg1"/>
                  </a:solidFill>
                  <a:latin typeface="Arial" panose="020B0604020202020204" pitchFamily="34" charset="0"/>
                  <a:cs typeface="Arial" panose="020B0604020202020204" pitchFamily="34" charset="0"/>
                </a:rPr>
                <a:t> Enterprises</a:t>
              </a:r>
              <a:r>
                <a:rPr lang="en-US" b="1" dirty="0">
                  <a:solidFill>
                    <a:schemeClr val="bg1"/>
                  </a:solidFill>
                  <a:latin typeface="Arial" panose="020B0604020202020204" pitchFamily="34" charset="0"/>
                  <a:cs typeface="Arial" panose="020B0604020202020204" pitchFamily="34" charset="0"/>
                </a:rPr>
                <a:t> (2014)</a:t>
              </a:r>
              <a:r>
                <a:rPr lang="en-US" dirty="0">
                  <a:solidFill>
                    <a:schemeClr val="bg1"/>
                  </a:solidFill>
                  <a:latin typeface="Arial" panose="020B0604020202020204" pitchFamily="34" charset="0"/>
                  <a:cs typeface="Arial" panose="020B0604020202020204" pitchFamily="34" charset="0"/>
                </a:rPr>
                <a:t> </a:t>
              </a:r>
              <a:endParaRPr lang="en-IN" dirty="0">
                <a:solidFill>
                  <a:schemeClr val="bg1"/>
                </a:solidFill>
                <a:latin typeface="Arial" panose="020B0604020202020204" pitchFamily="34" charset="0"/>
                <a:cs typeface="Arial" panose="020B0604020202020204" pitchFamily="34" charset="0"/>
              </a:endParaRPr>
            </a:p>
            <a:p>
              <a:pPr>
                <a:defRPr/>
              </a:pPr>
              <a:r>
                <a:rPr lang="en-US" dirty="0">
                  <a:solidFill>
                    <a:schemeClr val="bg1"/>
                  </a:solidFill>
                  <a:latin typeface="Arial" panose="020B0604020202020204" pitchFamily="34" charset="0"/>
                  <a:cs typeface="Arial" panose="020B0604020202020204" pitchFamily="34" charset="0"/>
                </a:rPr>
                <a:t>AZIZ Complex, </a:t>
              </a:r>
            </a:p>
            <a:p>
              <a:pPr>
                <a:defRPr/>
              </a:pPr>
              <a:r>
                <a:rPr lang="en-US" dirty="0" err="1">
                  <a:solidFill>
                    <a:schemeClr val="bg1"/>
                  </a:solidFill>
                  <a:latin typeface="Arial" panose="020B0604020202020204" pitchFamily="34" charset="0"/>
                  <a:cs typeface="Arial" panose="020B0604020202020204" pitchFamily="34" charset="0"/>
                </a:rPr>
                <a:t>Panbazar</a:t>
              </a:r>
              <a:r>
                <a:rPr lang="en-US" dirty="0">
                  <a:solidFill>
                    <a:schemeClr val="bg1"/>
                  </a:solidFill>
                  <a:latin typeface="Arial" panose="020B0604020202020204" pitchFamily="34" charset="0"/>
                  <a:cs typeface="Arial" panose="020B0604020202020204" pitchFamily="34" charset="0"/>
                </a:rPr>
                <a:t>,</a:t>
              </a:r>
              <a:endParaRPr lang="en-IN" dirty="0">
                <a:solidFill>
                  <a:schemeClr val="bg1"/>
                </a:solidFill>
                <a:latin typeface="Arial" panose="020B0604020202020204" pitchFamily="34" charset="0"/>
                <a:cs typeface="Arial" panose="020B0604020202020204" pitchFamily="34" charset="0"/>
              </a:endParaRPr>
            </a:p>
            <a:p>
              <a:pPr>
                <a:defRPr/>
              </a:pPr>
              <a:r>
                <a:rPr lang="en-US" dirty="0" err="1">
                  <a:solidFill>
                    <a:schemeClr val="bg1"/>
                  </a:solidFill>
                  <a:latin typeface="Arial" panose="020B0604020202020204" pitchFamily="34" charset="0"/>
                  <a:cs typeface="Arial" panose="020B0604020202020204" pitchFamily="34" charset="0"/>
                </a:rPr>
                <a:t>Guwahati</a:t>
              </a:r>
              <a:r>
                <a:rPr lang="en-US" dirty="0">
                  <a:solidFill>
                    <a:schemeClr val="bg1"/>
                  </a:solidFill>
                  <a:latin typeface="Arial" panose="020B0604020202020204" pitchFamily="34" charset="0"/>
                  <a:cs typeface="Arial" panose="020B0604020202020204" pitchFamily="34" charset="0"/>
                </a:rPr>
                <a:t>,</a:t>
              </a:r>
              <a:endParaRPr lang="en-IN" dirty="0">
                <a:solidFill>
                  <a:schemeClr val="bg1"/>
                </a:solidFill>
                <a:latin typeface="Arial" panose="020B0604020202020204" pitchFamily="34" charset="0"/>
                <a:cs typeface="Arial" panose="020B0604020202020204" pitchFamily="34" charset="0"/>
              </a:endParaRPr>
            </a:p>
            <a:p>
              <a:pPr>
                <a:defRPr/>
              </a:pPr>
              <a:r>
                <a:rPr lang="en-US" dirty="0">
                  <a:solidFill>
                    <a:schemeClr val="bg1"/>
                  </a:solidFill>
                  <a:latin typeface="Arial" panose="020B0604020202020204" pitchFamily="34" charset="0"/>
                  <a:cs typeface="Arial" panose="020B0604020202020204" pitchFamily="34" charset="0"/>
                </a:rPr>
                <a:t>Assam, India</a:t>
              </a:r>
            </a:p>
            <a:p>
              <a:pPr>
                <a:defRPr/>
              </a:pPr>
              <a:r>
                <a:rPr lang="en-US" dirty="0">
                  <a:solidFill>
                    <a:schemeClr val="bg1"/>
                  </a:solidFill>
                  <a:latin typeface="Arial" panose="020B0604020202020204" pitchFamily="34" charset="0"/>
                  <a:cs typeface="Arial" panose="020B0604020202020204" pitchFamily="34" charset="0"/>
                </a:rPr>
                <a:t>Email : ravi_agarwal8@yahoo.com</a:t>
              </a:r>
              <a:endParaRPr lang="en-IN"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551F2E-CBEA-4A6D-8FD5-8DA77D8E8266}"/>
                </a:ext>
              </a:extLst>
            </p:cNvPr>
            <p:cNvSpPr txBox="1"/>
            <p:nvPr/>
          </p:nvSpPr>
          <p:spPr>
            <a:xfrm>
              <a:off x="2305845" y="784709"/>
              <a:ext cx="438151" cy="369332"/>
            </a:xfrm>
            <a:prstGeom prst="rect">
              <a:avLst/>
            </a:prstGeom>
            <a:noFill/>
          </p:spPr>
          <p:txBody>
            <a:bodyPr wrap="square">
              <a:spAutoFit/>
            </a:bodyPr>
            <a:lstStyle/>
            <a:p>
              <a:r>
                <a:rPr lang="en-US" altLang="en-US" sz="1800" b="1" dirty="0">
                  <a:solidFill>
                    <a:schemeClr val="bg1"/>
                  </a:solidFill>
                  <a:latin typeface="Arial" panose="020B0604020202020204" pitchFamily="34" charset="0"/>
                </a:rPr>
                <a:t>3.</a:t>
              </a:r>
              <a:endParaRPr lang="en-US" dirty="0"/>
            </a:p>
          </p:txBody>
        </p:sp>
      </p:grpSp>
      <p:grpSp>
        <p:nvGrpSpPr>
          <p:cNvPr id="5" name="Group 4">
            <a:extLst>
              <a:ext uri="{FF2B5EF4-FFF2-40B4-BE49-F238E27FC236}">
                <a16:creationId xmlns:a16="http://schemas.microsoft.com/office/drawing/2014/main" id="{901F12D0-D70E-4380-895A-7A02DAE95F82}"/>
              </a:ext>
            </a:extLst>
          </p:cNvPr>
          <p:cNvGrpSpPr/>
          <p:nvPr/>
        </p:nvGrpSpPr>
        <p:grpSpPr>
          <a:xfrm>
            <a:off x="2792415" y="4126387"/>
            <a:ext cx="4647409" cy="1754188"/>
            <a:chOff x="1787524" y="3838318"/>
            <a:chExt cx="4647409" cy="1754188"/>
          </a:xfrm>
        </p:grpSpPr>
        <p:sp>
          <p:nvSpPr>
            <p:cNvPr id="4" name="TextBox 3">
              <a:extLst>
                <a:ext uri="{FF2B5EF4-FFF2-40B4-BE49-F238E27FC236}">
                  <a16:creationId xmlns:a16="http://schemas.microsoft.com/office/drawing/2014/main" id="{28069D97-2211-40A7-9158-96F36AD82FF9}"/>
                </a:ext>
              </a:extLst>
            </p:cNvPr>
            <p:cNvSpPr txBox="1"/>
            <p:nvPr/>
          </p:nvSpPr>
          <p:spPr>
            <a:xfrm>
              <a:off x="2148683" y="3838318"/>
              <a:ext cx="4286250" cy="1754188"/>
            </a:xfrm>
            <a:prstGeom prst="rect">
              <a:avLst/>
            </a:prstGeom>
            <a:noFill/>
          </p:spPr>
          <p:txBody>
            <a:bodyPr>
              <a:spAutoFit/>
            </a:bodyPr>
            <a:lstStyle/>
            <a:p>
              <a:pPr>
                <a:defRPr/>
              </a:pPr>
              <a:r>
                <a:rPr lang="en-US" b="1" dirty="0">
                  <a:solidFill>
                    <a:schemeClr val="bg1"/>
                  </a:solidFill>
                  <a:latin typeface="Arial" panose="020B0604020202020204" pitchFamily="34" charset="0"/>
                  <a:cs typeface="Arial" panose="020B0604020202020204" pitchFamily="34" charset="0"/>
                </a:rPr>
                <a:t>M/s. </a:t>
              </a:r>
              <a:r>
                <a:rPr lang="en-US" b="1" cap="all" dirty="0">
                  <a:solidFill>
                    <a:schemeClr val="bg1"/>
                  </a:solidFill>
                  <a:latin typeface="Arial" panose="020B0604020202020204" pitchFamily="34" charset="0"/>
                  <a:cs typeface="Arial" panose="020B0604020202020204" pitchFamily="34" charset="0"/>
                </a:rPr>
                <a:t>BHUVI CARE (P) LTD. </a:t>
              </a:r>
              <a:r>
                <a:rPr lang="en-US" b="1" dirty="0">
                  <a:solidFill>
                    <a:schemeClr val="bg1"/>
                  </a:solidFill>
                  <a:latin typeface="Arial" panose="020B0604020202020204" pitchFamily="34" charset="0"/>
                  <a:cs typeface="Arial" panose="020B0604020202020204" pitchFamily="34" charset="0"/>
                </a:rPr>
                <a:t>(2014)</a:t>
              </a:r>
              <a:endParaRPr lang="en-IN" dirty="0">
                <a:solidFill>
                  <a:schemeClr val="bg1"/>
                </a:solidFill>
                <a:latin typeface="Arial" panose="020B0604020202020204" pitchFamily="34" charset="0"/>
                <a:cs typeface="Arial" panose="020B0604020202020204" pitchFamily="34" charset="0"/>
              </a:endParaRPr>
            </a:p>
            <a:p>
              <a:pPr>
                <a:defRPr/>
              </a:pPr>
              <a:r>
                <a:rPr lang="en-US" dirty="0" err="1">
                  <a:solidFill>
                    <a:schemeClr val="bg1"/>
                  </a:solidFill>
                  <a:latin typeface="Arial" panose="020B0604020202020204" pitchFamily="34" charset="0"/>
                  <a:cs typeface="Arial" panose="020B0604020202020204" pitchFamily="34" charset="0"/>
                </a:rPr>
                <a:t>Sipcot</a:t>
              </a:r>
              <a:r>
                <a:rPr lang="en-US" dirty="0">
                  <a:solidFill>
                    <a:schemeClr val="bg1"/>
                  </a:solidFill>
                  <a:latin typeface="Arial" panose="020B0604020202020204" pitchFamily="34" charset="0"/>
                  <a:cs typeface="Arial" panose="020B0604020202020204" pitchFamily="34" charset="0"/>
                </a:rPr>
                <a:t> Industrial Growth Centre,</a:t>
              </a:r>
              <a:endParaRPr lang="en-IN" dirty="0">
                <a:solidFill>
                  <a:schemeClr val="bg1"/>
                </a:solidFill>
                <a:latin typeface="Arial" panose="020B0604020202020204" pitchFamily="34" charset="0"/>
                <a:cs typeface="Arial" panose="020B0604020202020204" pitchFamily="34" charset="0"/>
              </a:endParaRPr>
            </a:p>
            <a:p>
              <a:pPr>
                <a:defRPr/>
              </a:pPr>
              <a:r>
                <a:rPr lang="en-US" dirty="0" err="1">
                  <a:solidFill>
                    <a:schemeClr val="bg1"/>
                  </a:solidFill>
                  <a:latin typeface="Arial" panose="020B0604020202020204" pitchFamily="34" charset="0"/>
                  <a:cs typeface="Arial" panose="020B0604020202020204" pitchFamily="34" charset="0"/>
                </a:rPr>
                <a:t>Gangaikondan</a:t>
              </a:r>
              <a:r>
                <a:rPr lang="en-US" dirty="0">
                  <a:solidFill>
                    <a:schemeClr val="bg1"/>
                  </a:solidFill>
                  <a:latin typeface="Arial" panose="020B0604020202020204" pitchFamily="34" charset="0"/>
                  <a:cs typeface="Arial" panose="020B0604020202020204" pitchFamily="34" charset="0"/>
                </a:rPr>
                <a:t>,</a:t>
              </a:r>
              <a:endParaRPr lang="en-IN" dirty="0">
                <a:solidFill>
                  <a:schemeClr val="bg1"/>
                </a:solidFill>
                <a:latin typeface="Arial" panose="020B0604020202020204" pitchFamily="34" charset="0"/>
                <a:cs typeface="Arial" panose="020B0604020202020204" pitchFamily="34" charset="0"/>
              </a:endParaRPr>
            </a:p>
            <a:p>
              <a:pPr>
                <a:defRPr/>
              </a:pPr>
              <a:r>
                <a:rPr lang="en-US" dirty="0" err="1">
                  <a:solidFill>
                    <a:schemeClr val="bg1"/>
                  </a:solidFill>
                  <a:latin typeface="Arial" panose="020B0604020202020204" pitchFamily="34" charset="0"/>
                  <a:cs typeface="Arial" panose="020B0604020202020204" pitchFamily="34" charset="0"/>
                </a:rPr>
                <a:t>Tirunelveli</a:t>
              </a:r>
              <a:r>
                <a:rPr lang="en-US" dirty="0">
                  <a:solidFill>
                    <a:schemeClr val="bg1"/>
                  </a:solidFill>
                  <a:latin typeface="Arial" panose="020B0604020202020204" pitchFamily="34" charset="0"/>
                  <a:cs typeface="Arial" panose="020B0604020202020204" pitchFamily="34" charset="0"/>
                </a:rPr>
                <a:t> – 627 352.</a:t>
              </a:r>
              <a:endParaRPr lang="en-IN" dirty="0">
                <a:solidFill>
                  <a:schemeClr val="bg1"/>
                </a:solidFill>
                <a:latin typeface="Arial" panose="020B0604020202020204" pitchFamily="34" charset="0"/>
                <a:cs typeface="Arial" panose="020B0604020202020204" pitchFamily="34" charset="0"/>
              </a:endParaRPr>
            </a:p>
            <a:p>
              <a:pPr>
                <a:defRPr/>
              </a:pPr>
              <a:r>
                <a:rPr lang="en-US" dirty="0">
                  <a:solidFill>
                    <a:schemeClr val="bg1"/>
                  </a:solidFill>
                  <a:latin typeface="Arial" panose="020B0604020202020204" pitchFamily="34" charset="0"/>
                  <a:cs typeface="Arial" panose="020B0604020202020204" pitchFamily="34" charset="0"/>
                </a:rPr>
                <a:t>Tamil Nadu, India.</a:t>
              </a:r>
              <a:endParaRPr lang="en-IN" dirty="0">
                <a:solidFill>
                  <a:schemeClr val="bg1"/>
                </a:solidFill>
                <a:latin typeface="Arial" panose="020B0604020202020204" pitchFamily="34" charset="0"/>
                <a:cs typeface="Arial" panose="020B0604020202020204" pitchFamily="34" charset="0"/>
              </a:endParaRPr>
            </a:p>
            <a:p>
              <a:pPr>
                <a:defRPr/>
              </a:pPr>
              <a:r>
                <a:rPr lang="en-US" dirty="0">
                  <a:solidFill>
                    <a:schemeClr val="bg1"/>
                  </a:solidFill>
                  <a:latin typeface="Arial" panose="020B0604020202020204" pitchFamily="34" charset="0"/>
                  <a:cs typeface="Arial" panose="020B0604020202020204" pitchFamily="34" charset="0"/>
                </a:rPr>
                <a:t>Email : bcpl2002@gmail.com</a:t>
              </a:r>
              <a:endParaRPr lang="en-IN"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7BBB19-3FC6-41D7-977F-4F1B984ABC02}"/>
                </a:ext>
              </a:extLst>
            </p:cNvPr>
            <p:cNvSpPr txBox="1"/>
            <p:nvPr/>
          </p:nvSpPr>
          <p:spPr>
            <a:xfrm>
              <a:off x="1787524" y="3856520"/>
              <a:ext cx="438151" cy="369332"/>
            </a:xfrm>
            <a:prstGeom prst="rect">
              <a:avLst/>
            </a:prstGeom>
            <a:noFill/>
          </p:spPr>
          <p:txBody>
            <a:bodyPr wrap="square">
              <a:spAutoFit/>
            </a:bodyPr>
            <a:lstStyle/>
            <a:p>
              <a:r>
                <a:rPr lang="en-US" altLang="en-US" sz="1800" b="1" dirty="0">
                  <a:solidFill>
                    <a:schemeClr val="bg1"/>
                  </a:solidFill>
                  <a:latin typeface="Arial" panose="020B0604020202020204" pitchFamily="34" charset="0"/>
                </a:rPr>
                <a:t>4.</a:t>
              </a:r>
              <a:endParaRPr lang="en-US" dirty="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0006719-D96E-452D-92EA-F6FA1D81150D}"/>
              </a:ext>
            </a:extLst>
          </p:cNvPr>
          <p:cNvGrpSpPr/>
          <p:nvPr/>
        </p:nvGrpSpPr>
        <p:grpSpPr>
          <a:xfrm>
            <a:off x="0" y="0"/>
            <a:ext cx="12192000" cy="6858000"/>
            <a:chOff x="0" y="0"/>
            <a:chExt cx="12192000" cy="6858000"/>
          </a:xfrm>
        </p:grpSpPr>
        <p:pic>
          <p:nvPicPr>
            <p:cNvPr id="36" name="Picture 35">
              <a:extLst>
                <a:ext uri="{FF2B5EF4-FFF2-40B4-BE49-F238E27FC236}">
                  <a16:creationId xmlns:a16="http://schemas.microsoft.com/office/drawing/2014/main" id="{A58DF135-BA41-4AF4-A5F7-F54516A19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37" name="Picture 36">
              <a:extLst>
                <a:ext uri="{FF2B5EF4-FFF2-40B4-BE49-F238E27FC236}">
                  <a16:creationId xmlns:a16="http://schemas.microsoft.com/office/drawing/2014/main" id="{B37A1BDA-9AD5-4C2B-A26B-A885644C8CC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grpSp>
        <p:nvGrpSpPr>
          <p:cNvPr id="11" name="Group 3">
            <a:extLst>
              <a:ext uri="{FF2B5EF4-FFF2-40B4-BE49-F238E27FC236}">
                <a16:creationId xmlns:a16="http://schemas.microsoft.com/office/drawing/2014/main" id="{AC3051E0-769A-45AC-BD83-D04C43AF17C4}"/>
              </a:ext>
            </a:extLst>
          </p:cNvPr>
          <p:cNvGrpSpPr>
            <a:grpSpLocks/>
          </p:cNvGrpSpPr>
          <p:nvPr/>
        </p:nvGrpSpPr>
        <p:grpSpPr bwMode="auto">
          <a:xfrm>
            <a:off x="2660786" y="1849374"/>
            <a:ext cx="5447768" cy="1192449"/>
            <a:chOff x="5393" y="3323"/>
            <a:chExt cx="7957" cy="1076"/>
          </a:xfrm>
        </p:grpSpPr>
        <p:sp>
          <p:nvSpPr>
            <p:cNvPr id="12" name="Text Box 4">
              <a:extLst>
                <a:ext uri="{FF2B5EF4-FFF2-40B4-BE49-F238E27FC236}">
                  <a16:creationId xmlns:a16="http://schemas.microsoft.com/office/drawing/2014/main" id="{F3D2D60C-E063-4728-B681-DA47C8B24F7F}"/>
                </a:ext>
              </a:extLst>
            </p:cNvPr>
            <p:cNvSpPr txBox="1">
              <a:spLocks noChangeArrowheads="1"/>
            </p:cNvSpPr>
            <p:nvPr/>
          </p:nvSpPr>
          <p:spPr bwMode="auto">
            <a:xfrm>
              <a:off x="5393" y="3573"/>
              <a:ext cx="391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dirty="0">
                  <a:solidFill>
                    <a:srgbClr val="FFFF00"/>
                  </a:solidFill>
                  <a:latin typeface="Cambria" panose="02040503050406030204" pitchFamily="18" charset="0"/>
                  <a:ea typeface="Cambria" panose="02040503050406030204" pitchFamily="18" charset="0"/>
                  <a:cs typeface="Arial" panose="020B0604020202020204" pitchFamily="34" charset="0"/>
                </a:rPr>
                <a:t> Stored Product Pests</a:t>
              </a:r>
            </a:p>
          </p:txBody>
        </p:sp>
        <p:sp>
          <p:nvSpPr>
            <p:cNvPr id="13" name="Line 5">
              <a:extLst>
                <a:ext uri="{FF2B5EF4-FFF2-40B4-BE49-F238E27FC236}">
                  <a16:creationId xmlns:a16="http://schemas.microsoft.com/office/drawing/2014/main" id="{C71C0307-067D-4FAE-B578-9366A5FAA967}"/>
                </a:ext>
              </a:extLst>
            </p:cNvPr>
            <p:cNvSpPr>
              <a:spLocks noChangeShapeType="1"/>
            </p:cNvSpPr>
            <p:nvPr/>
          </p:nvSpPr>
          <p:spPr bwMode="auto">
            <a:xfrm flipV="1">
              <a:off x="9590" y="3420"/>
              <a:ext cx="810" cy="360"/>
            </a:xfrm>
            <a:prstGeom prst="line">
              <a:avLst/>
            </a:prstGeom>
            <a:noFill/>
            <a:ln w="5715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rgbClr val="FFFF00"/>
                </a:solidFill>
              </a:endParaRPr>
            </a:p>
          </p:txBody>
        </p:sp>
        <p:sp>
          <p:nvSpPr>
            <p:cNvPr id="14" name="Line 6">
              <a:extLst>
                <a:ext uri="{FF2B5EF4-FFF2-40B4-BE49-F238E27FC236}">
                  <a16:creationId xmlns:a16="http://schemas.microsoft.com/office/drawing/2014/main" id="{E29E15D1-658E-46B9-A92F-B1D174097F6C}"/>
                </a:ext>
              </a:extLst>
            </p:cNvPr>
            <p:cNvSpPr>
              <a:spLocks noChangeShapeType="1"/>
            </p:cNvSpPr>
            <p:nvPr/>
          </p:nvSpPr>
          <p:spPr bwMode="auto">
            <a:xfrm>
              <a:off x="9563" y="3960"/>
              <a:ext cx="810" cy="360"/>
            </a:xfrm>
            <a:prstGeom prst="line">
              <a:avLst/>
            </a:prstGeom>
            <a:noFill/>
            <a:ln w="5715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IN">
                <a:solidFill>
                  <a:srgbClr val="FFFF00"/>
                </a:solidFill>
              </a:endParaRPr>
            </a:p>
          </p:txBody>
        </p:sp>
        <p:sp>
          <p:nvSpPr>
            <p:cNvPr id="15" name="Text Box 7">
              <a:extLst>
                <a:ext uri="{FF2B5EF4-FFF2-40B4-BE49-F238E27FC236}">
                  <a16:creationId xmlns:a16="http://schemas.microsoft.com/office/drawing/2014/main" id="{79CEC2B6-CC32-4EAB-8662-888A8F1E5604}"/>
                </a:ext>
              </a:extLst>
            </p:cNvPr>
            <p:cNvSpPr txBox="1">
              <a:spLocks noChangeArrowheads="1"/>
            </p:cNvSpPr>
            <p:nvPr/>
          </p:nvSpPr>
          <p:spPr bwMode="auto">
            <a:xfrm>
              <a:off x="10516" y="3323"/>
              <a:ext cx="2834"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b="1" dirty="0">
                  <a:solidFill>
                    <a:srgbClr val="FFFF00"/>
                  </a:solidFill>
                  <a:latin typeface="Cambria" panose="02040503050406030204" pitchFamily="18" charset="0"/>
                  <a:ea typeface="Cambria" panose="02040503050406030204" pitchFamily="18" charset="0"/>
                  <a:cs typeface="Arial" panose="020B0604020202020204" pitchFamily="34" charset="0"/>
                </a:rPr>
                <a:t>Internal  feeders</a:t>
              </a:r>
            </a:p>
          </p:txBody>
        </p:sp>
        <p:sp>
          <p:nvSpPr>
            <p:cNvPr id="16" name="Text Box 8">
              <a:extLst>
                <a:ext uri="{FF2B5EF4-FFF2-40B4-BE49-F238E27FC236}">
                  <a16:creationId xmlns:a16="http://schemas.microsoft.com/office/drawing/2014/main" id="{08BB2EF7-7B65-49B1-B870-AF83360D08E6}"/>
                </a:ext>
              </a:extLst>
            </p:cNvPr>
            <p:cNvSpPr txBox="1">
              <a:spLocks noChangeArrowheads="1"/>
            </p:cNvSpPr>
            <p:nvPr/>
          </p:nvSpPr>
          <p:spPr bwMode="auto">
            <a:xfrm>
              <a:off x="10448" y="4066"/>
              <a:ext cx="2810"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r" eaLnBrk="1" hangingPunct="1">
                <a:spcBef>
                  <a:spcPct val="0"/>
                </a:spcBef>
                <a:buClrTx/>
                <a:buSzTx/>
                <a:buFontTx/>
                <a:buNone/>
              </a:pPr>
              <a:r>
                <a:rPr lang="en-US" altLang="en-US" b="1" dirty="0">
                  <a:solidFill>
                    <a:srgbClr val="FFFF00"/>
                  </a:solidFill>
                  <a:latin typeface="Cambria" panose="02040503050406030204" pitchFamily="18" charset="0"/>
                  <a:ea typeface="Cambria" panose="02040503050406030204" pitchFamily="18" charset="0"/>
                  <a:cs typeface="Arial" panose="020B0604020202020204" pitchFamily="34" charset="0"/>
                </a:rPr>
                <a:t>External feeders</a:t>
              </a:r>
            </a:p>
          </p:txBody>
        </p:sp>
      </p:grpSp>
      <p:sp>
        <p:nvSpPr>
          <p:cNvPr id="17" name="Text Box 9">
            <a:extLst>
              <a:ext uri="{FF2B5EF4-FFF2-40B4-BE49-F238E27FC236}">
                <a16:creationId xmlns:a16="http://schemas.microsoft.com/office/drawing/2014/main" id="{8AB90735-FA6E-4FF9-9DD8-7A206BF91EBF}"/>
              </a:ext>
            </a:extLst>
          </p:cNvPr>
          <p:cNvSpPr txBox="1">
            <a:spLocks noChangeArrowheads="1"/>
          </p:cNvSpPr>
          <p:nvPr/>
        </p:nvSpPr>
        <p:spPr bwMode="auto">
          <a:xfrm>
            <a:off x="3263112" y="3402299"/>
            <a:ext cx="44226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Storage losses in food grains</a:t>
            </a:r>
          </a:p>
        </p:txBody>
      </p:sp>
      <p:sp>
        <p:nvSpPr>
          <p:cNvPr id="18" name="Text Box 10">
            <a:extLst>
              <a:ext uri="{FF2B5EF4-FFF2-40B4-BE49-F238E27FC236}">
                <a16:creationId xmlns:a16="http://schemas.microsoft.com/office/drawing/2014/main" id="{EC87ED81-22C6-4284-AD7D-31DEB6F3E2F5}"/>
              </a:ext>
            </a:extLst>
          </p:cNvPr>
          <p:cNvSpPr txBox="1"/>
          <p:nvPr/>
        </p:nvSpPr>
        <p:spPr>
          <a:xfrm>
            <a:off x="3172458" y="3958427"/>
            <a:ext cx="3965945" cy="2246769"/>
          </a:xfrm>
          <a:prstGeom prst="rect">
            <a:avLst/>
          </a:prstGeom>
          <a:noFill/>
          <a:ln w="9525">
            <a:noFill/>
          </a:ln>
        </p:spPr>
        <p:txBody>
          <a:bodyPr wrap="square">
            <a:spAutoFit/>
          </a:bodyPr>
          <a:lstStyle/>
          <a:p>
            <a:pPr marL="857250" defTabSz="0" eaLnBrk="1" fontAlgn="auto" hangingPunct="1">
              <a:lnSpc>
                <a:spcPct val="120000"/>
              </a:lnSpc>
              <a:spcBef>
                <a:spcPts val="0"/>
              </a:spcBef>
              <a:spcAft>
                <a:spcPts val="0"/>
              </a:spcAft>
              <a:buFontTx/>
              <a:buBlip>
                <a:blip r:embed="rId4"/>
              </a:buBlip>
              <a:tabLst>
                <a:tab pos="814388" algn="l"/>
              </a:tabLst>
              <a:defRPr/>
            </a:pPr>
            <a:r>
              <a:rPr sz="2000" b="1" dirty="0">
                <a:solidFill>
                  <a:srgbClr val="FFFF00"/>
                </a:solidFill>
                <a:latin typeface="Cambria" panose="02040503050406030204" pitchFamily="18" charset="0"/>
                <a:ea typeface="Cambria" panose="02040503050406030204" pitchFamily="18" charset="0"/>
              </a:rPr>
              <a:t> Insects</a:t>
            </a:r>
            <a:r>
              <a:rPr lang="en-US" sz="2000" b="1" dirty="0">
                <a:solidFill>
                  <a:srgbClr val="FFFF00"/>
                </a:solidFill>
                <a:latin typeface="Cambria" panose="02040503050406030204" pitchFamily="18" charset="0"/>
                <a:ea typeface="Cambria" panose="02040503050406030204" pitchFamily="18" charset="0"/>
              </a:rPr>
              <a:t> </a:t>
            </a:r>
            <a:r>
              <a:rPr sz="2000" b="1" dirty="0">
                <a:solidFill>
                  <a:srgbClr val="FFFF00"/>
                </a:solidFill>
                <a:latin typeface="Cambria" panose="02040503050406030204" pitchFamily="18" charset="0"/>
                <a:ea typeface="Cambria" panose="02040503050406030204" pitchFamily="18" charset="0"/>
              </a:rPr>
              <a:t>		</a:t>
            </a:r>
            <a:r>
              <a:rPr lang="en-US" sz="2000" b="1" dirty="0">
                <a:solidFill>
                  <a:srgbClr val="FFFF00"/>
                </a:solidFill>
                <a:latin typeface="Cambria" panose="02040503050406030204" pitchFamily="18" charset="0"/>
                <a:ea typeface="Cambria" panose="02040503050406030204" pitchFamily="18" charset="0"/>
              </a:rPr>
              <a:t>      </a:t>
            </a:r>
            <a:r>
              <a:rPr sz="2000" b="1" dirty="0">
                <a:solidFill>
                  <a:srgbClr val="FFFF00"/>
                </a:solidFill>
                <a:latin typeface="Cambria" panose="02040503050406030204" pitchFamily="18" charset="0"/>
                <a:ea typeface="Cambria" panose="02040503050406030204" pitchFamily="18" charset="0"/>
              </a:rPr>
              <a:t>2.50 %</a:t>
            </a:r>
          </a:p>
          <a:p>
            <a:pPr marL="857250" defTabSz="0" eaLnBrk="1" fontAlgn="auto" hangingPunct="1">
              <a:lnSpc>
                <a:spcPct val="120000"/>
              </a:lnSpc>
              <a:spcBef>
                <a:spcPts val="0"/>
              </a:spcBef>
              <a:spcAft>
                <a:spcPts val="0"/>
              </a:spcAft>
              <a:buFontTx/>
              <a:buBlip>
                <a:blip r:embed="rId4"/>
              </a:buBlip>
              <a:tabLst>
                <a:tab pos="814388" algn="l"/>
              </a:tabLst>
              <a:defRPr/>
            </a:pPr>
            <a:r>
              <a:rPr sz="2000" b="1" dirty="0">
                <a:solidFill>
                  <a:srgbClr val="FFFF00"/>
                </a:solidFill>
                <a:latin typeface="Cambria" panose="02040503050406030204" pitchFamily="18" charset="0"/>
                <a:ea typeface="Cambria" panose="02040503050406030204" pitchFamily="18" charset="0"/>
              </a:rPr>
              <a:t> Rodents	 </a:t>
            </a:r>
            <a:r>
              <a:rPr lang="en-US" sz="2000" b="1" dirty="0">
                <a:solidFill>
                  <a:srgbClr val="FFFF00"/>
                </a:solidFill>
                <a:latin typeface="Cambria" panose="02040503050406030204" pitchFamily="18" charset="0"/>
                <a:ea typeface="Cambria" panose="02040503050406030204" pitchFamily="18" charset="0"/>
              </a:rPr>
              <a:t>   </a:t>
            </a:r>
            <a:r>
              <a:rPr sz="2000" b="1" dirty="0">
                <a:solidFill>
                  <a:srgbClr val="FFFF00"/>
                </a:solidFill>
                <a:latin typeface="Cambria" panose="02040503050406030204" pitchFamily="18" charset="0"/>
                <a:ea typeface="Cambria" panose="02040503050406030204" pitchFamily="18" charset="0"/>
              </a:rPr>
              <a:t>2.50 %</a:t>
            </a:r>
          </a:p>
          <a:p>
            <a:pPr marL="857250" defTabSz="0" eaLnBrk="1" fontAlgn="auto" hangingPunct="1">
              <a:lnSpc>
                <a:spcPct val="120000"/>
              </a:lnSpc>
              <a:spcBef>
                <a:spcPts val="0"/>
              </a:spcBef>
              <a:spcAft>
                <a:spcPts val="0"/>
              </a:spcAft>
              <a:buFontTx/>
              <a:buBlip>
                <a:blip r:embed="rId4"/>
              </a:buBlip>
              <a:tabLst>
                <a:tab pos="814388" algn="l"/>
              </a:tabLst>
              <a:defRPr/>
            </a:pPr>
            <a:r>
              <a:rPr sz="2000" b="1" dirty="0">
                <a:solidFill>
                  <a:srgbClr val="FFFF00"/>
                </a:solidFill>
                <a:latin typeface="Cambria" panose="02040503050406030204" pitchFamily="18" charset="0"/>
                <a:ea typeface="Cambria" panose="02040503050406030204" pitchFamily="18" charset="0"/>
              </a:rPr>
              <a:t> Birds		</a:t>
            </a:r>
            <a:r>
              <a:rPr lang="en-US" sz="2000" b="1" dirty="0">
                <a:solidFill>
                  <a:srgbClr val="FFFF00"/>
                </a:solidFill>
                <a:latin typeface="Cambria" panose="02040503050406030204" pitchFamily="18" charset="0"/>
                <a:ea typeface="Cambria" panose="02040503050406030204" pitchFamily="18" charset="0"/>
              </a:rPr>
              <a:t>          </a:t>
            </a:r>
            <a:r>
              <a:rPr sz="2000" b="1" dirty="0">
                <a:solidFill>
                  <a:srgbClr val="FFFF00"/>
                </a:solidFill>
                <a:latin typeface="Cambria" panose="02040503050406030204" pitchFamily="18" charset="0"/>
                <a:ea typeface="Cambria" panose="02040503050406030204" pitchFamily="18" charset="0"/>
              </a:rPr>
              <a:t>0.85 %</a:t>
            </a:r>
          </a:p>
          <a:p>
            <a:pPr marL="857250" defTabSz="0" eaLnBrk="1" fontAlgn="auto" hangingPunct="1">
              <a:lnSpc>
                <a:spcPct val="120000"/>
              </a:lnSpc>
              <a:spcBef>
                <a:spcPts val="0"/>
              </a:spcBef>
              <a:spcAft>
                <a:spcPts val="0"/>
              </a:spcAft>
              <a:buFontTx/>
              <a:buBlip>
                <a:blip r:embed="rId4"/>
              </a:buBlip>
              <a:tabLst>
                <a:tab pos="814388" algn="l"/>
              </a:tabLst>
              <a:defRPr/>
            </a:pPr>
            <a:r>
              <a:rPr sz="2000" b="1" dirty="0">
                <a:solidFill>
                  <a:srgbClr val="FFFF00"/>
                </a:solidFill>
                <a:latin typeface="Cambria" panose="02040503050406030204" pitchFamily="18" charset="0"/>
                <a:ea typeface="Cambria" panose="02040503050406030204" pitchFamily="18" charset="0"/>
              </a:rPr>
              <a:t> Moisture	</a:t>
            </a:r>
            <a:r>
              <a:rPr lang="en-US" sz="2000" b="1" dirty="0">
                <a:solidFill>
                  <a:srgbClr val="FFFF00"/>
                </a:solidFill>
                <a:latin typeface="Cambria" panose="02040503050406030204" pitchFamily="18" charset="0"/>
                <a:ea typeface="Cambria" panose="02040503050406030204" pitchFamily="18" charset="0"/>
              </a:rPr>
              <a:t>   </a:t>
            </a:r>
            <a:r>
              <a:rPr sz="2000" b="1" dirty="0">
                <a:solidFill>
                  <a:srgbClr val="FFFF00"/>
                </a:solidFill>
                <a:latin typeface="Cambria" panose="02040503050406030204" pitchFamily="18" charset="0"/>
                <a:ea typeface="Cambria" panose="02040503050406030204" pitchFamily="18" charset="0"/>
              </a:rPr>
              <a:t>0.68 %</a:t>
            </a:r>
          </a:p>
          <a:p>
            <a:pPr marL="857250" defTabSz="0" eaLnBrk="1" fontAlgn="auto" hangingPunct="1">
              <a:lnSpc>
                <a:spcPct val="120000"/>
              </a:lnSpc>
              <a:spcBef>
                <a:spcPts val="0"/>
              </a:spcBef>
              <a:spcAft>
                <a:spcPts val="0"/>
              </a:spcAft>
              <a:buFontTx/>
              <a:buBlip>
                <a:blip r:embed="rId4"/>
              </a:buBlip>
              <a:tabLst>
                <a:tab pos="814388" algn="l"/>
              </a:tabLst>
              <a:defRPr/>
            </a:pPr>
            <a:r>
              <a:rPr sz="2000" b="1" dirty="0">
                <a:solidFill>
                  <a:srgbClr val="FFFF00"/>
                </a:solidFill>
                <a:latin typeface="Cambria" panose="02040503050406030204" pitchFamily="18" charset="0"/>
                <a:ea typeface="Cambria" panose="02040503050406030204" pitchFamily="18" charset="0"/>
              </a:rPr>
              <a:t> Total		</a:t>
            </a:r>
            <a:r>
              <a:rPr lang="en-US" sz="2000" b="1" dirty="0">
                <a:solidFill>
                  <a:srgbClr val="FFFF00"/>
                </a:solidFill>
                <a:latin typeface="Cambria" panose="02040503050406030204" pitchFamily="18" charset="0"/>
                <a:ea typeface="Cambria" panose="02040503050406030204" pitchFamily="18" charset="0"/>
              </a:rPr>
              <a:t>           </a:t>
            </a:r>
            <a:r>
              <a:rPr sz="2000" b="1" dirty="0">
                <a:solidFill>
                  <a:srgbClr val="FFFF00"/>
                </a:solidFill>
                <a:latin typeface="Cambria" panose="02040503050406030204" pitchFamily="18" charset="0"/>
                <a:ea typeface="Cambria" panose="02040503050406030204" pitchFamily="18" charset="0"/>
              </a:rPr>
              <a:t>6.53 %</a:t>
            </a:r>
          </a:p>
          <a:p>
            <a:pPr marL="857250" defTabSz="0" eaLnBrk="1" fontAlgn="auto" hangingPunct="1">
              <a:spcBef>
                <a:spcPts val="0"/>
              </a:spcBef>
              <a:spcAft>
                <a:spcPts val="0"/>
              </a:spcAft>
              <a:buFontTx/>
              <a:buBlip>
                <a:blip r:embed="rId4"/>
              </a:buBlip>
              <a:tabLst>
                <a:tab pos="814388" algn="l"/>
              </a:tabLst>
              <a:defRPr/>
            </a:pPr>
            <a:endParaRPr sz="2000" b="1" dirty="0">
              <a:solidFill>
                <a:srgbClr val="FFFF00"/>
              </a:solidFill>
              <a:latin typeface="Cambria" panose="02040503050406030204" pitchFamily="18" charset="0"/>
              <a:ea typeface="Cambria" panose="02040503050406030204" pitchFamily="18" charset="0"/>
            </a:endParaRPr>
          </a:p>
        </p:txBody>
      </p:sp>
      <p:pic>
        <p:nvPicPr>
          <p:cNvPr id="20" name="Picture 11" descr="D:\dr.mohan\storage+ppt\storage pests photos\cocoa pests photos\Rusty grain beetle Cryptolestes ferrugineus\Cryptolestes ferrugineus.jpg">
            <a:extLst>
              <a:ext uri="{FF2B5EF4-FFF2-40B4-BE49-F238E27FC236}">
                <a16:creationId xmlns:a16="http://schemas.microsoft.com/office/drawing/2014/main" id="{A7A413DF-BDF9-4E60-87DB-7790A2AC39D4}"/>
              </a:ext>
            </a:extLst>
          </p:cNvPr>
          <p:cNvPicPr>
            <a:picLocks noChangeAspect="1" noChangeArrowheads="1"/>
          </p:cNvPicPr>
          <p:nvPr/>
        </p:nvPicPr>
        <p:blipFill>
          <a:blip r:embed="rId5" cstate="print"/>
          <a:srcRect b="3306"/>
          <a:stretch>
            <a:fillRect/>
          </a:stretch>
        </p:blipFill>
        <p:spPr bwMode="auto">
          <a:xfrm>
            <a:off x="996467" y="3536549"/>
            <a:ext cx="745166" cy="1163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13" descr="D:\dr.mohan\storage+ppt\NEW insect photos\PLODIA\plodia_interpunctella adult.gif">
            <a:extLst>
              <a:ext uri="{FF2B5EF4-FFF2-40B4-BE49-F238E27FC236}">
                <a16:creationId xmlns:a16="http://schemas.microsoft.com/office/drawing/2014/main" id="{9FCB9751-C157-4E6B-987C-698EC200FBC8}"/>
              </a:ext>
            </a:extLst>
          </p:cNvPr>
          <p:cNvPicPr>
            <a:picLocks noChangeAspect="1" noChangeArrowheads="1"/>
          </p:cNvPicPr>
          <p:nvPr/>
        </p:nvPicPr>
        <p:blipFill>
          <a:blip r:embed="rId6" cstate="print"/>
          <a:srcRect/>
          <a:stretch>
            <a:fillRect/>
          </a:stretch>
        </p:blipFill>
        <p:spPr bwMode="auto">
          <a:xfrm>
            <a:off x="591579" y="666491"/>
            <a:ext cx="1554223" cy="864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descr="D:\dr.mohan\storage+ppt\NEW insect photos\cigarette beetle\Cig adult.jpg">
            <a:extLst>
              <a:ext uri="{FF2B5EF4-FFF2-40B4-BE49-F238E27FC236}">
                <a16:creationId xmlns:a16="http://schemas.microsoft.com/office/drawing/2014/main" id="{EE9427E8-0658-4DF9-BB6D-9DF9B7F5FBD8}"/>
              </a:ext>
            </a:extLst>
          </p:cNvPr>
          <p:cNvPicPr>
            <a:picLocks noChangeAspect="1" noChangeArrowheads="1"/>
          </p:cNvPicPr>
          <p:nvPr/>
        </p:nvPicPr>
        <p:blipFill>
          <a:blip r:embed="rId7" cstate="print"/>
          <a:srcRect l="13091" t="15000" r="23542" b="10000"/>
          <a:stretch>
            <a:fillRect/>
          </a:stretch>
        </p:blipFill>
        <p:spPr bwMode="auto">
          <a:xfrm>
            <a:off x="981391" y="5142517"/>
            <a:ext cx="775317" cy="969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17" descr="D:\dr.mohan\storage+ppt\storage pests photos\cocoa pests photos\Cocoa bean weevil\Araecerus fasciculatus (DeGeer, 1775), the Coffee Bean Weevil.jpg">
            <a:extLst>
              <a:ext uri="{FF2B5EF4-FFF2-40B4-BE49-F238E27FC236}">
                <a16:creationId xmlns:a16="http://schemas.microsoft.com/office/drawing/2014/main" id="{7F5CABEE-DF59-4CEE-B10B-8C0D94856562}"/>
              </a:ext>
            </a:extLst>
          </p:cNvPr>
          <p:cNvPicPr>
            <a:picLocks noChangeAspect="1" noChangeArrowheads="1"/>
          </p:cNvPicPr>
          <p:nvPr/>
        </p:nvPicPr>
        <p:blipFill>
          <a:blip r:embed="rId8" cstate="print"/>
          <a:srcRect/>
          <a:stretch>
            <a:fillRect/>
          </a:stretch>
        </p:blipFill>
        <p:spPr bwMode="auto">
          <a:xfrm>
            <a:off x="883759" y="2095774"/>
            <a:ext cx="969146" cy="969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10" descr="D:\dr.mohan\storage+ppt\storage pests photos\cocoa pests photos\Red flour beetle Tribolium castaneum\tribolium.jpg">
            <a:extLst>
              <a:ext uri="{FF2B5EF4-FFF2-40B4-BE49-F238E27FC236}">
                <a16:creationId xmlns:a16="http://schemas.microsoft.com/office/drawing/2014/main" id="{1588C6BF-EA1B-4351-AF6A-90BA2047FA67}"/>
              </a:ext>
            </a:extLst>
          </p:cNvPr>
          <p:cNvPicPr>
            <a:picLocks noChangeAspect="1" noChangeArrowheads="1"/>
          </p:cNvPicPr>
          <p:nvPr/>
        </p:nvPicPr>
        <p:blipFill>
          <a:blip r:embed="rId9" cstate="print"/>
          <a:srcRect l="6000" t="25940" r="31333" b="23935"/>
          <a:stretch>
            <a:fillRect/>
          </a:stretch>
        </p:blipFill>
        <p:spPr bwMode="auto">
          <a:xfrm rot="10800000">
            <a:off x="9287740" y="2095774"/>
            <a:ext cx="1377092" cy="731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12" descr="D:\dr.mohan\storage+ppt\storage pests photos\rice weevil\sitophilus_orizae.jpg">
            <a:extLst>
              <a:ext uri="{FF2B5EF4-FFF2-40B4-BE49-F238E27FC236}">
                <a16:creationId xmlns:a16="http://schemas.microsoft.com/office/drawing/2014/main" id="{4BE5E39B-E5E6-49E1-8F43-A7F43D222991}"/>
              </a:ext>
            </a:extLst>
          </p:cNvPr>
          <p:cNvPicPr>
            <a:picLocks noChangeAspect="1" noChangeArrowheads="1"/>
          </p:cNvPicPr>
          <p:nvPr/>
        </p:nvPicPr>
        <p:blipFill>
          <a:blip r:embed="rId10" cstate="print"/>
          <a:srcRect/>
          <a:stretch>
            <a:fillRect/>
          </a:stretch>
        </p:blipFill>
        <p:spPr bwMode="auto">
          <a:xfrm>
            <a:off x="9638231" y="4161373"/>
            <a:ext cx="676110" cy="981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14" descr="D:\dr.mohan\storage+ppt\NEW insect photos\ephestia\Ephestia adult.jpg">
            <a:extLst>
              <a:ext uri="{FF2B5EF4-FFF2-40B4-BE49-F238E27FC236}">
                <a16:creationId xmlns:a16="http://schemas.microsoft.com/office/drawing/2014/main" id="{12DD81E7-7FA5-4FD6-A2A7-7DBB31544E8A}"/>
              </a:ext>
            </a:extLst>
          </p:cNvPr>
          <p:cNvPicPr>
            <a:picLocks noChangeAspect="1" noChangeArrowheads="1"/>
          </p:cNvPicPr>
          <p:nvPr/>
        </p:nvPicPr>
        <p:blipFill>
          <a:blip r:embed="rId11" cstate="print"/>
          <a:srcRect/>
          <a:stretch>
            <a:fillRect/>
          </a:stretch>
        </p:blipFill>
        <p:spPr bwMode="auto">
          <a:xfrm>
            <a:off x="9393116" y="3141418"/>
            <a:ext cx="1166340" cy="701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16" descr="image22">
            <a:extLst>
              <a:ext uri="{FF2B5EF4-FFF2-40B4-BE49-F238E27FC236}">
                <a16:creationId xmlns:a16="http://schemas.microsoft.com/office/drawing/2014/main" id="{31589CBC-C468-4555-935F-6249C1D7DC3B}"/>
              </a:ext>
            </a:extLst>
          </p:cNvPr>
          <p:cNvPicPr>
            <a:picLocks noChangeAspect="1" noChangeArrowheads="1"/>
          </p:cNvPicPr>
          <p:nvPr/>
        </p:nvPicPr>
        <p:blipFill>
          <a:blip r:embed="rId12" cstate="print"/>
          <a:srcRect l="26086" t="16315" r="26086" b="26700"/>
          <a:stretch>
            <a:fillRect/>
          </a:stretch>
        </p:blipFill>
        <p:spPr bwMode="auto">
          <a:xfrm>
            <a:off x="9405552" y="761018"/>
            <a:ext cx="1141468" cy="102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18" descr="D:\dr.mohan\storage+ppt\storage pests photos\cocoa pests photos\Larger grain borer\lasrger1.jpg">
            <a:extLst>
              <a:ext uri="{FF2B5EF4-FFF2-40B4-BE49-F238E27FC236}">
                <a16:creationId xmlns:a16="http://schemas.microsoft.com/office/drawing/2014/main" id="{D40DFC48-F39F-4179-9219-F05278BC263B}"/>
              </a:ext>
            </a:extLst>
          </p:cNvPr>
          <p:cNvPicPr>
            <a:picLocks noChangeAspect="1" noChangeArrowheads="1"/>
          </p:cNvPicPr>
          <p:nvPr/>
        </p:nvPicPr>
        <p:blipFill>
          <a:blip r:embed="rId13" cstate="print"/>
          <a:srcRect/>
          <a:stretch>
            <a:fillRect/>
          </a:stretch>
        </p:blipFill>
        <p:spPr bwMode="auto">
          <a:xfrm>
            <a:off x="9497511" y="5460627"/>
            <a:ext cx="957550" cy="552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 Box 3">
            <a:extLst>
              <a:ext uri="{FF2B5EF4-FFF2-40B4-BE49-F238E27FC236}">
                <a16:creationId xmlns:a16="http://schemas.microsoft.com/office/drawing/2014/main" id="{6305CFB8-E1D2-4BE8-A5C7-264A910590CD}"/>
              </a:ext>
            </a:extLst>
          </p:cNvPr>
          <p:cNvSpPr txBox="1">
            <a:spLocks noChangeArrowheads="1"/>
          </p:cNvSpPr>
          <p:nvPr/>
        </p:nvSpPr>
        <p:spPr bwMode="auto">
          <a:xfrm>
            <a:off x="4209223" y="437853"/>
            <a:ext cx="2650085"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defTabSz="685800" eaLnBrk="1" fontAlgn="auto" hangingPunct="1">
              <a:spcBef>
                <a:spcPts val="0"/>
              </a:spcBef>
              <a:spcAft>
                <a:spcPts val="0"/>
              </a:spcAft>
              <a:defRPr/>
            </a:pPr>
            <a:r>
              <a:rPr lang="en-US" sz="3600" b="1" dirty="0">
                <a:solidFill>
                  <a:schemeClr val="bg1"/>
                </a:solidFill>
                <a:latin typeface="Alaska" panose="020E0602030304020303" pitchFamily="34" charset="0"/>
                <a:cs typeface="Arial" panose="020B0604020202020204" pitchFamily="34" charset="0"/>
              </a:rPr>
              <a:t>Introduction</a:t>
            </a:r>
          </a:p>
        </p:txBody>
      </p:sp>
    </p:spTree>
    <p:extLst>
      <p:ext uri="{BB962C8B-B14F-4D97-AF65-F5344CB8AC3E}">
        <p14:creationId xmlns:p14="http://schemas.microsoft.com/office/powerpoint/2010/main" val="202515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14:presetBounceEnd="72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72000">
                                          <p:cBhvr additive="base">
                                            <p:cTn id="7" dur="30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8" dur="30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accel="40000" fill="hold" nodeType="withEffect" p14:presetBounceEnd="72000">
                                      <p:stCondLst>
                                        <p:cond delay="700"/>
                                      </p:stCondLst>
                                      <p:childTnLst>
                                        <p:set>
                                          <p:cBhvr>
                                            <p:cTn id="10" dur="1" fill="hold">
                                              <p:stCondLst>
                                                <p:cond delay="0"/>
                                              </p:stCondLst>
                                            </p:cTn>
                                            <p:tgtEl>
                                              <p:spTgt spid="23"/>
                                            </p:tgtEl>
                                            <p:attrNameLst>
                                              <p:attrName>style.visibility</p:attrName>
                                            </p:attrNameLst>
                                          </p:cBhvr>
                                          <p:to>
                                            <p:strVal val="visible"/>
                                          </p:to>
                                        </p:set>
                                        <p:anim calcmode="lin" valueType="num" p14:bounceEnd="72000">
                                          <p:cBhvr additive="base">
                                            <p:cTn id="11" dur="3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12" dur="30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accel="40000" fill="hold" nodeType="withEffect" p14:presetBounceEnd="72000">
                                      <p:stCondLst>
                                        <p:cond delay="13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3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3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accel="40000" fill="hold" nodeType="withEffect" p14:presetBounceEnd="72000">
                                      <p:stCondLst>
                                        <p:cond delay="1900"/>
                                      </p:stCondLst>
                                      <p:childTnLst>
                                        <p:set>
                                          <p:cBhvr>
                                            <p:cTn id="18" dur="1" fill="hold">
                                              <p:stCondLst>
                                                <p:cond delay="0"/>
                                              </p:stCondLst>
                                            </p:cTn>
                                            <p:tgtEl>
                                              <p:spTgt spid="22"/>
                                            </p:tgtEl>
                                            <p:attrNameLst>
                                              <p:attrName>style.visibility</p:attrName>
                                            </p:attrNameLst>
                                          </p:cBhvr>
                                          <p:to>
                                            <p:strVal val="visible"/>
                                          </p:to>
                                        </p:set>
                                        <p:anim calcmode="lin" valueType="num" p14:bounceEnd="72000">
                                          <p:cBhvr additive="base">
                                            <p:cTn id="19" dur="3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20" dur="30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accel="40000" fill="hold" nodeType="withEffect" p14:presetBounceEnd="72000">
                                      <p:stCondLst>
                                        <p:cond delay="3000"/>
                                      </p:stCondLst>
                                      <p:childTnLst>
                                        <p:set>
                                          <p:cBhvr>
                                            <p:cTn id="22" dur="1" fill="hold">
                                              <p:stCondLst>
                                                <p:cond delay="0"/>
                                              </p:stCondLst>
                                            </p:cTn>
                                            <p:tgtEl>
                                              <p:spTgt spid="28"/>
                                            </p:tgtEl>
                                            <p:attrNameLst>
                                              <p:attrName>style.visibility</p:attrName>
                                            </p:attrNameLst>
                                          </p:cBhvr>
                                          <p:to>
                                            <p:strVal val="visible"/>
                                          </p:to>
                                        </p:set>
                                        <p:anim calcmode="lin" valueType="num" p14:bounceEnd="72000">
                                          <p:cBhvr additive="base">
                                            <p:cTn id="23" dur="3000" fill="hold"/>
                                            <p:tgtEl>
                                              <p:spTgt spid="28"/>
                                            </p:tgtEl>
                                            <p:attrNameLst>
                                              <p:attrName>ppt_x</p:attrName>
                                            </p:attrNameLst>
                                          </p:cBhvr>
                                          <p:tavLst>
                                            <p:tav tm="0">
                                              <p:val>
                                                <p:strVal val="#ppt_x"/>
                                              </p:val>
                                            </p:tav>
                                            <p:tav tm="100000">
                                              <p:val>
                                                <p:strVal val="#ppt_x"/>
                                              </p:val>
                                            </p:tav>
                                          </p:tavLst>
                                        </p:anim>
                                        <p:anim calcmode="lin" valueType="num" p14:bounceEnd="72000">
                                          <p:cBhvr additive="base">
                                            <p:cTn id="24" dur="30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accel="40000" fill="hold" nodeType="withEffect" p14:presetBounceEnd="72000">
                                      <p:stCondLst>
                                        <p:cond delay="3700"/>
                                      </p:stCondLst>
                                      <p:childTnLst>
                                        <p:set>
                                          <p:cBhvr>
                                            <p:cTn id="26" dur="1" fill="hold">
                                              <p:stCondLst>
                                                <p:cond delay="0"/>
                                              </p:stCondLst>
                                            </p:cTn>
                                            <p:tgtEl>
                                              <p:spTgt spid="25"/>
                                            </p:tgtEl>
                                            <p:attrNameLst>
                                              <p:attrName>style.visibility</p:attrName>
                                            </p:attrNameLst>
                                          </p:cBhvr>
                                          <p:to>
                                            <p:strVal val="visible"/>
                                          </p:to>
                                        </p:set>
                                        <p:anim calcmode="lin" valueType="num" p14:bounceEnd="72000">
                                          <p:cBhvr additive="base">
                                            <p:cTn id="27" dur="30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8" dur="30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accel="41379" fill="hold" nodeType="withEffect" p14:presetBounceEnd="74483">
                                      <p:stCondLst>
                                        <p:cond delay="4700"/>
                                      </p:stCondLst>
                                      <p:childTnLst>
                                        <p:set>
                                          <p:cBhvr>
                                            <p:cTn id="30" dur="1" fill="hold">
                                              <p:stCondLst>
                                                <p:cond delay="0"/>
                                              </p:stCondLst>
                                            </p:cTn>
                                            <p:tgtEl>
                                              <p:spTgt spid="27"/>
                                            </p:tgtEl>
                                            <p:attrNameLst>
                                              <p:attrName>style.visibility</p:attrName>
                                            </p:attrNameLst>
                                          </p:cBhvr>
                                          <p:to>
                                            <p:strVal val="visible"/>
                                          </p:to>
                                        </p:set>
                                        <p:anim calcmode="lin" valueType="num" p14:bounceEnd="74483">
                                          <p:cBhvr additive="base">
                                            <p:cTn id="31" dur="2900" fill="hold"/>
                                            <p:tgtEl>
                                              <p:spTgt spid="27"/>
                                            </p:tgtEl>
                                            <p:attrNameLst>
                                              <p:attrName>ppt_x</p:attrName>
                                            </p:attrNameLst>
                                          </p:cBhvr>
                                          <p:tavLst>
                                            <p:tav tm="0">
                                              <p:val>
                                                <p:strVal val="#ppt_x"/>
                                              </p:val>
                                            </p:tav>
                                            <p:tav tm="100000">
                                              <p:val>
                                                <p:strVal val="#ppt_x"/>
                                              </p:val>
                                            </p:tav>
                                          </p:tavLst>
                                        </p:anim>
                                        <p:anim calcmode="lin" valueType="num" p14:bounceEnd="74483">
                                          <p:cBhvr additive="base">
                                            <p:cTn id="32" dur="29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accel="41379" fill="hold" nodeType="withEffect" p14:presetBounceEnd="74483">
                                      <p:stCondLst>
                                        <p:cond delay="5300"/>
                                      </p:stCondLst>
                                      <p:childTnLst>
                                        <p:set>
                                          <p:cBhvr>
                                            <p:cTn id="34" dur="1" fill="hold">
                                              <p:stCondLst>
                                                <p:cond delay="0"/>
                                              </p:stCondLst>
                                            </p:cTn>
                                            <p:tgtEl>
                                              <p:spTgt spid="26"/>
                                            </p:tgtEl>
                                            <p:attrNameLst>
                                              <p:attrName>style.visibility</p:attrName>
                                            </p:attrNameLst>
                                          </p:cBhvr>
                                          <p:to>
                                            <p:strVal val="visible"/>
                                          </p:to>
                                        </p:set>
                                        <p:anim calcmode="lin" valueType="num" p14:bounceEnd="74483">
                                          <p:cBhvr additive="base">
                                            <p:cTn id="35" dur="2900" fill="hold"/>
                                            <p:tgtEl>
                                              <p:spTgt spid="26"/>
                                            </p:tgtEl>
                                            <p:attrNameLst>
                                              <p:attrName>ppt_x</p:attrName>
                                            </p:attrNameLst>
                                          </p:cBhvr>
                                          <p:tavLst>
                                            <p:tav tm="0">
                                              <p:val>
                                                <p:strVal val="#ppt_x"/>
                                              </p:val>
                                            </p:tav>
                                            <p:tav tm="100000">
                                              <p:val>
                                                <p:strVal val="#ppt_x"/>
                                              </p:val>
                                            </p:tav>
                                          </p:tavLst>
                                        </p:anim>
                                        <p:anim calcmode="lin" valueType="num" p14:bounceEnd="74483">
                                          <p:cBhvr additive="base">
                                            <p:cTn id="36" dur="29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accel="41379" fill="hold" nodeType="withEffect" p14:presetBounceEnd="74483">
                                      <p:stCondLst>
                                        <p:cond delay="6300"/>
                                      </p:stCondLst>
                                      <p:childTnLst>
                                        <p:set>
                                          <p:cBhvr>
                                            <p:cTn id="38" dur="1" fill="hold">
                                              <p:stCondLst>
                                                <p:cond delay="0"/>
                                              </p:stCondLst>
                                            </p:cTn>
                                            <p:tgtEl>
                                              <p:spTgt spid="29"/>
                                            </p:tgtEl>
                                            <p:attrNameLst>
                                              <p:attrName>style.visibility</p:attrName>
                                            </p:attrNameLst>
                                          </p:cBhvr>
                                          <p:to>
                                            <p:strVal val="visible"/>
                                          </p:to>
                                        </p:set>
                                        <p:anim calcmode="lin" valueType="num" p14:bounceEnd="74483">
                                          <p:cBhvr additive="base">
                                            <p:cTn id="39" dur="2900" fill="hold"/>
                                            <p:tgtEl>
                                              <p:spTgt spid="29"/>
                                            </p:tgtEl>
                                            <p:attrNameLst>
                                              <p:attrName>ppt_x</p:attrName>
                                            </p:attrNameLst>
                                          </p:cBhvr>
                                          <p:tavLst>
                                            <p:tav tm="0">
                                              <p:val>
                                                <p:strVal val="#ppt_x"/>
                                              </p:val>
                                            </p:tav>
                                            <p:tav tm="100000">
                                              <p:val>
                                                <p:strVal val="#ppt_x"/>
                                              </p:val>
                                            </p:tav>
                                          </p:tavLst>
                                        </p:anim>
                                        <p:anim calcmode="lin" valueType="num" p14:bounceEnd="74483">
                                          <p:cBhvr additive="base">
                                            <p:cTn id="40" dur="29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3000" fill="hold"/>
                                            <p:tgtEl>
                                              <p:spTgt spid="21"/>
                                            </p:tgtEl>
                                            <p:attrNameLst>
                                              <p:attrName>ppt_x</p:attrName>
                                            </p:attrNameLst>
                                          </p:cBhvr>
                                          <p:tavLst>
                                            <p:tav tm="0">
                                              <p:val>
                                                <p:strVal val="#ppt_x"/>
                                              </p:val>
                                            </p:tav>
                                            <p:tav tm="100000">
                                              <p:val>
                                                <p:strVal val="#ppt_x"/>
                                              </p:val>
                                            </p:tav>
                                          </p:tavLst>
                                        </p:anim>
                                        <p:anim calcmode="lin" valueType="num">
                                          <p:cBhvr additive="base">
                                            <p:cTn id="8" dur="30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accel="40000" fill="hold" nodeType="withEffect">
                                      <p:stCondLst>
                                        <p:cond delay="7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3000" fill="hold"/>
                                            <p:tgtEl>
                                              <p:spTgt spid="23"/>
                                            </p:tgtEl>
                                            <p:attrNameLst>
                                              <p:attrName>ppt_x</p:attrName>
                                            </p:attrNameLst>
                                          </p:cBhvr>
                                          <p:tavLst>
                                            <p:tav tm="0">
                                              <p:val>
                                                <p:strVal val="#ppt_x"/>
                                              </p:val>
                                            </p:tav>
                                            <p:tav tm="100000">
                                              <p:val>
                                                <p:strVal val="#ppt_x"/>
                                              </p:val>
                                            </p:tav>
                                          </p:tavLst>
                                        </p:anim>
                                        <p:anim calcmode="lin" valueType="num">
                                          <p:cBhvr additive="base">
                                            <p:cTn id="12" dur="30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accel="40000" fill="hold" nodeType="withEffect">
                                      <p:stCondLst>
                                        <p:cond delay="13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3000" fill="hold"/>
                                            <p:tgtEl>
                                              <p:spTgt spid="20"/>
                                            </p:tgtEl>
                                            <p:attrNameLst>
                                              <p:attrName>ppt_x</p:attrName>
                                            </p:attrNameLst>
                                          </p:cBhvr>
                                          <p:tavLst>
                                            <p:tav tm="0">
                                              <p:val>
                                                <p:strVal val="#ppt_x"/>
                                              </p:val>
                                            </p:tav>
                                            <p:tav tm="100000">
                                              <p:val>
                                                <p:strVal val="#ppt_x"/>
                                              </p:val>
                                            </p:tav>
                                          </p:tavLst>
                                        </p:anim>
                                        <p:anim calcmode="lin" valueType="num">
                                          <p:cBhvr additive="base">
                                            <p:cTn id="16" dur="3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accel="40000" fill="hold" nodeType="withEffect">
                                      <p:stCondLst>
                                        <p:cond delay="19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3000" fill="hold"/>
                                            <p:tgtEl>
                                              <p:spTgt spid="22"/>
                                            </p:tgtEl>
                                            <p:attrNameLst>
                                              <p:attrName>ppt_x</p:attrName>
                                            </p:attrNameLst>
                                          </p:cBhvr>
                                          <p:tavLst>
                                            <p:tav tm="0">
                                              <p:val>
                                                <p:strVal val="#ppt_x"/>
                                              </p:val>
                                            </p:tav>
                                            <p:tav tm="100000">
                                              <p:val>
                                                <p:strVal val="#ppt_x"/>
                                              </p:val>
                                            </p:tav>
                                          </p:tavLst>
                                        </p:anim>
                                        <p:anim calcmode="lin" valueType="num">
                                          <p:cBhvr additive="base">
                                            <p:cTn id="20" dur="30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accel="40000" fill="hold" nodeType="withEffect">
                                      <p:stCondLst>
                                        <p:cond delay="30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3000" fill="hold"/>
                                            <p:tgtEl>
                                              <p:spTgt spid="28"/>
                                            </p:tgtEl>
                                            <p:attrNameLst>
                                              <p:attrName>ppt_x</p:attrName>
                                            </p:attrNameLst>
                                          </p:cBhvr>
                                          <p:tavLst>
                                            <p:tav tm="0">
                                              <p:val>
                                                <p:strVal val="#ppt_x"/>
                                              </p:val>
                                            </p:tav>
                                            <p:tav tm="100000">
                                              <p:val>
                                                <p:strVal val="#ppt_x"/>
                                              </p:val>
                                            </p:tav>
                                          </p:tavLst>
                                        </p:anim>
                                        <p:anim calcmode="lin" valueType="num">
                                          <p:cBhvr additive="base">
                                            <p:cTn id="24" dur="30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accel="40000" fill="hold" nodeType="withEffect">
                                      <p:stCondLst>
                                        <p:cond delay="37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3000" fill="hold"/>
                                            <p:tgtEl>
                                              <p:spTgt spid="25"/>
                                            </p:tgtEl>
                                            <p:attrNameLst>
                                              <p:attrName>ppt_x</p:attrName>
                                            </p:attrNameLst>
                                          </p:cBhvr>
                                          <p:tavLst>
                                            <p:tav tm="0">
                                              <p:val>
                                                <p:strVal val="#ppt_x"/>
                                              </p:val>
                                            </p:tav>
                                            <p:tav tm="100000">
                                              <p:val>
                                                <p:strVal val="#ppt_x"/>
                                              </p:val>
                                            </p:tav>
                                          </p:tavLst>
                                        </p:anim>
                                        <p:anim calcmode="lin" valueType="num">
                                          <p:cBhvr additive="base">
                                            <p:cTn id="28" dur="30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accel="41379" fill="hold" nodeType="withEffect">
                                      <p:stCondLst>
                                        <p:cond delay="47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900" fill="hold"/>
                                            <p:tgtEl>
                                              <p:spTgt spid="27"/>
                                            </p:tgtEl>
                                            <p:attrNameLst>
                                              <p:attrName>ppt_x</p:attrName>
                                            </p:attrNameLst>
                                          </p:cBhvr>
                                          <p:tavLst>
                                            <p:tav tm="0">
                                              <p:val>
                                                <p:strVal val="#ppt_x"/>
                                              </p:val>
                                            </p:tav>
                                            <p:tav tm="100000">
                                              <p:val>
                                                <p:strVal val="#ppt_x"/>
                                              </p:val>
                                            </p:tav>
                                          </p:tavLst>
                                        </p:anim>
                                        <p:anim calcmode="lin" valueType="num">
                                          <p:cBhvr additive="base">
                                            <p:cTn id="32" dur="29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accel="41379" fill="hold" nodeType="withEffect">
                                      <p:stCondLst>
                                        <p:cond delay="53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2900" fill="hold"/>
                                            <p:tgtEl>
                                              <p:spTgt spid="26"/>
                                            </p:tgtEl>
                                            <p:attrNameLst>
                                              <p:attrName>ppt_x</p:attrName>
                                            </p:attrNameLst>
                                          </p:cBhvr>
                                          <p:tavLst>
                                            <p:tav tm="0">
                                              <p:val>
                                                <p:strVal val="#ppt_x"/>
                                              </p:val>
                                            </p:tav>
                                            <p:tav tm="100000">
                                              <p:val>
                                                <p:strVal val="#ppt_x"/>
                                              </p:val>
                                            </p:tav>
                                          </p:tavLst>
                                        </p:anim>
                                        <p:anim calcmode="lin" valueType="num">
                                          <p:cBhvr additive="base">
                                            <p:cTn id="36" dur="29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accel="41379" fill="hold" nodeType="withEffect">
                                      <p:stCondLst>
                                        <p:cond delay="630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2900" fill="hold"/>
                                            <p:tgtEl>
                                              <p:spTgt spid="29"/>
                                            </p:tgtEl>
                                            <p:attrNameLst>
                                              <p:attrName>ppt_x</p:attrName>
                                            </p:attrNameLst>
                                          </p:cBhvr>
                                          <p:tavLst>
                                            <p:tav tm="0">
                                              <p:val>
                                                <p:strVal val="#ppt_x"/>
                                              </p:val>
                                            </p:tav>
                                            <p:tav tm="100000">
                                              <p:val>
                                                <p:strVal val="#ppt_x"/>
                                              </p:val>
                                            </p:tav>
                                          </p:tavLst>
                                        </p:anim>
                                        <p:anim calcmode="lin" valueType="num">
                                          <p:cBhvr additive="base">
                                            <p:cTn id="40" dur="29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2A7C95-B5A0-4529-A214-8C1FB4A735CA}"/>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9BC95392-B07D-45AF-81F0-6C92335FF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6" name="Picture 5">
              <a:extLst>
                <a:ext uri="{FF2B5EF4-FFF2-40B4-BE49-F238E27FC236}">
                  <a16:creationId xmlns:a16="http://schemas.microsoft.com/office/drawing/2014/main" id="{86253076-8674-46DB-9EB5-8409DED4E26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1266" name="TextBox 1">
            <a:extLst>
              <a:ext uri="{FF2B5EF4-FFF2-40B4-BE49-F238E27FC236}">
                <a16:creationId xmlns:a16="http://schemas.microsoft.com/office/drawing/2014/main" id="{59366CF8-1655-49E2-928A-BEA60164000A}"/>
              </a:ext>
            </a:extLst>
          </p:cNvPr>
          <p:cNvSpPr txBox="1">
            <a:spLocks noChangeArrowheads="1"/>
          </p:cNvSpPr>
          <p:nvPr/>
        </p:nvSpPr>
        <p:spPr bwMode="auto">
          <a:xfrm>
            <a:off x="1890713" y="2047875"/>
            <a:ext cx="42862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latin typeface="Arial" panose="020B0604020202020204" pitchFamily="34" charset="0"/>
              </a:rPr>
              <a:t>M/s. Sri </a:t>
            </a:r>
            <a:r>
              <a:rPr lang="en-US" altLang="en-US" sz="1800" b="1" dirty="0" err="1">
                <a:solidFill>
                  <a:schemeClr val="bg1"/>
                </a:solidFill>
                <a:latin typeface="Arial" panose="020B0604020202020204" pitchFamily="34" charset="0"/>
              </a:rPr>
              <a:t>Vrintha</a:t>
            </a:r>
            <a:r>
              <a:rPr lang="en-US" altLang="en-US" sz="1800" b="1" dirty="0">
                <a:solidFill>
                  <a:schemeClr val="bg1"/>
                </a:solidFill>
                <a:latin typeface="Arial" panose="020B0604020202020204" pitchFamily="34" charset="0"/>
              </a:rPr>
              <a:t> Traders. (2019)</a:t>
            </a:r>
            <a:endParaRPr lang="en-US" altLang="en-US" sz="1800" dirty="0">
              <a:solidFill>
                <a:schemeClr val="bg1"/>
              </a:solidFill>
              <a:latin typeface="Arial" panose="020B0604020202020204" pitchFamily="34" charset="0"/>
            </a:endParaRPr>
          </a:p>
          <a:p>
            <a:pPr eaLnBrk="1" hangingPunct="1">
              <a:spcBef>
                <a:spcPct val="0"/>
              </a:spcBef>
              <a:buFontTx/>
              <a:buNone/>
            </a:pPr>
            <a:r>
              <a:rPr lang="en-US" altLang="en-US" sz="1800" dirty="0">
                <a:solidFill>
                  <a:schemeClr val="bg1"/>
                </a:solidFill>
                <a:latin typeface="Arial" panose="020B0604020202020204" pitchFamily="34" charset="0"/>
              </a:rPr>
              <a:t>164/4, </a:t>
            </a:r>
            <a:r>
              <a:rPr lang="en-US" altLang="en-US" sz="1800" dirty="0" err="1">
                <a:solidFill>
                  <a:schemeClr val="bg1"/>
                </a:solidFill>
                <a:latin typeface="Arial" panose="020B0604020202020204" pitchFamily="34" charset="0"/>
              </a:rPr>
              <a:t>Basmathi</a:t>
            </a:r>
            <a:r>
              <a:rPr lang="en-US" altLang="en-US" sz="1800" dirty="0">
                <a:solidFill>
                  <a:schemeClr val="bg1"/>
                </a:solidFill>
                <a:latin typeface="Arial" panose="020B0604020202020204" pitchFamily="34" charset="0"/>
              </a:rPr>
              <a:t> Complex, Balaji Nagar</a:t>
            </a:r>
          </a:p>
          <a:p>
            <a:pPr eaLnBrk="1" hangingPunct="1">
              <a:spcBef>
                <a:spcPct val="0"/>
              </a:spcBef>
              <a:buFontTx/>
              <a:buNone/>
            </a:pPr>
            <a:r>
              <a:rPr lang="en-US" altLang="en-US" sz="1800" dirty="0" err="1">
                <a:solidFill>
                  <a:schemeClr val="bg1"/>
                </a:solidFill>
                <a:latin typeface="Arial" panose="020B0604020202020204" pitchFamily="34" charset="0"/>
              </a:rPr>
              <a:t>Sidhapudur</a:t>
            </a:r>
            <a:r>
              <a:rPr lang="en-US" altLang="en-US" sz="1800" dirty="0">
                <a:solidFill>
                  <a:schemeClr val="bg1"/>
                </a:solidFill>
                <a:latin typeface="Arial" panose="020B0604020202020204" pitchFamily="34" charset="0"/>
              </a:rPr>
              <a:t>, Coimbatore – 641044.</a:t>
            </a:r>
          </a:p>
          <a:p>
            <a:pPr eaLnBrk="1" hangingPunct="1">
              <a:spcBef>
                <a:spcPct val="0"/>
              </a:spcBef>
              <a:buFontTx/>
              <a:buNone/>
            </a:pPr>
            <a:r>
              <a:rPr lang="en-US" altLang="en-US" sz="1800" dirty="0">
                <a:solidFill>
                  <a:schemeClr val="bg1"/>
                </a:solidFill>
                <a:latin typeface="Arial" panose="020B0604020202020204" pitchFamily="34" charset="0"/>
              </a:rPr>
              <a:t>Tamil Nadu, India.</a:t>
            </a:r>
          </a:p>
          <a:p>
            <a:pPr eaLnBrk="1" hangingPunct="1">
              <a:spcBef>
                <a:spcPct val="0"/>
              </a:spcBef>
              <a:buFontTx/>
              <a:buNone/>
            </a:pPr>
            <a:r>
              <a:rPr lang="en-US" altLang="en-US" sz="1800" dirty="0">
                <a:solidFill>
                  <a:schemeClr val="bg1"/>
                </a:solidFill>
                <a:latin typeface="Arial" panose="020B0604020202020204" pitchFamily="34" charset="0"/>
              </a:rPr>
              <a:t>Phone : +91 9865464448, +91 422 2243989</a:t>
            </a:r>
          </a:p>
          <a:p>
            <a:pPr eaLnBrk="1" hangingPunct="1">
              <a:spcBef>
                <a:spcPct val="0"/>
              </a:spcBef>
              <a:buFontTx/>
              <a:buNone/>
            </a:pPr>
            <a:r>
              <a:rPr lang="en-US" altLang="en-US" sz="1800" dirty="0">
                <a:solidFill>
                  <a:schemeClr val="bg1"/>
                </a:solidFill>
                <a:latin typeface="Arial" panose="020B0604020202020204" pitchFamily="34" charset="0"/>
              </a:rPr>
              <a:t>Email : </a:t>
            </a:r>
            <a:r>
              <a:rPr lang="en-US" altLang="en-US" sz="1800"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srivrinthatraders@gmail.com</a:t>
            </a:r>
            <a:endParaRPr lang="en-US" altLang="en-US" sz="1800" dirty="0">
              <a:solidFill>
                <a:schemeClr val="bg1"/>
              </a:solidFill>
              <a:latin typeface="Arial" panose="020B0604020202020204" pitchFamily="34" charset="0"/>
            </a:endParaRPr>
          </a:p>
        </p:txBody>
      </p:sp>
      <p:pic>
        <p:nvPicPr>
          <p:cNvPr id="11267" name="Picture 4">
            <a:extLst>
              <a:ext uri="{FF2B5EF4-FFF2-40B4-BE49-F238E27FC236}">
                <a16:creationId xmlns:a16="http://schemas.microsoft.com/office/drawing/2014/main" id="{21CE5AD5-0F89-482C-A7C3-82CFBE40D8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1922464"/>
            <a:ext cx="37084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97C0AEA-D8A4-4F08-8630-C1AD04470879}"/>
              </a:ext>
            </a:extLst>
          </p:cNvPr>
          <p:cNvSpPr txBox="1"/>
          <p:nvPr/>
        </p:nvSpPr>
        <p:spPr>
          <a:xfrm>
            <a:off x="1544637" y="2046770"/>
            <a:ext cx="438151" cy="369332"/>
          </a:xfrm>
          <a:prstGeom prst="rect">
            <a:avLst/>
          </a:prstGeom>
          <a:noFill/>
        </p:spPr>
        <p:txBody>
          <a:bodyPr wrap="square">
            <a:spAutoFit/>
          </a:bodyPr>
          <a:lstStyle/>
          <a:p>
            <a:r>
              <a:rPr lang="en-US" altLang="en-US" sz="1800" b="1" dirty="0">
                <a:solidFill>
                  <a:schemeClr val="bg1"/>
                </a:solidFill>
                <a:latin typeface="Arial" panose="020B0604020202020204" pitchFamily="34" charset="0"/>
              </a:rPr>
              <a:t>5.</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98CEBF-C949-4419-A8DE-7F494642484D}"/>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5" name="Text Box 3">
            <a:extLst>
              <a:ext uri="{FF2B5EF4-FFF2-40B4-BE49-F238E27FC236}">
                <a16:creationId xmlns:a16="http://schemas.microsoft.com/office/drawing/2014/main" id="{5CAD88D9-3CFB-45C0-8B93-DE7D17587966}"/>
              </a:ext>
            </a:extLst>
          </p:cNvPr>
          <p:cNvSpPr txBox="1"/>
          <p:nvPr/>
        </p:nvSpPr>
        <p:spPr>
          <a:xfrm>
            <a:off x="1635760" y="906439"/>
            <a:ext cx="9107170" cy="707886"/>
          </a:xfrm>
          <a:prstGeom prst="rect">
            <a:avLst/>
          </a:prstGeom>
          <a:noFill/>
          <a:ln w="9525">
            <a:noFill/>
          </a:ln>
        </p:spPr>
        <p:txBody>
          <a:bodyPr wrap="square">
            <a:spAutoFit/>
          </a:bodyPr>
          <a:lstStyle/>
          <a:p>
            <a:pPr algn="ctr" eaLnBrk="0" hangingPunct="0">
              <a:spcBef>
                <a:spcPct val="50000"/>
              </a:spcBef>
            </a:pPr>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COMMERCIALISED TECHNOLOGIES</a:t>
            </a:r>
            <a:endParaRPr sz="40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2DB1B613-D1D5-4A27-AC9B-05F1991E94AC}"/>
                  </a:ext>
                </a:extLst>
              </p:cNvPr>
              <p:cNvGraphicFramePr>
                <a:graphicFrameLocks noChangeAspect="1"/>
              </p:cNvGraphicFramePr>
              <p:nvPr>
                <p:extLst>
                  <p:ext uri="{D42A27DB-BD31-4B8C-83A1-F6EECF244321}">
                    <p14:modId xmlns:p14="http://schemas.microsoft.com/office/powerpoint/2010/main" val="1279254604"/>
                  </p:ext>
                </p:extLst>
              </p:nvPr>
            </p:nvGraphicFramePr>
            <p:xfrm>
              <a:off x="7941734" y="1896187"/>
              <a:ext cx="3048000" cy="1714500"/>
            </p:xfrm>
            <a:graphic>
              <a:graphicData uri="http://schemas.microsoft.com/office/powerpoint/2016/slidezoom">
                <pslz:sldZm>
                  <pslz:sldZmObj sldId="344" cId="2055359196">
                    <pslz:zmPr id="{9F0CC64F-04D2-4479-83C9-F2CADB3B4CEE}" returnToParent="0" transitionDur="1000" showBg="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8" name="Slide Zoom 7">
                <a:hlinkClick r:id="rId5" action="ppaction://hlinksldjump"/>
                <a:extLst>
                  <a:ext uri="{FF2B5EF4-FFF2-40B4-BE49-F238E27FC236}">
                    <a16:creationId xmlns:a16="http://schemas.microsoft.com/office/drawing/2014/main" id="{2DB1B613-D1D5-4A27-AC9B-05F1991E94AC}"/>
                  </a:ext>
                </a:extLst>
              </p:cNvPr>
              <p:cNvPicPr>
                <a:picLocks noGrp="1" noRot="1" noChangeAspect="1" noMove="1" noResize="1" noEditPoints="1" noAdjustHandles="1" noChangeArrowheads="1" noChangeShapeType="1"/>
              </p:cNvPicPr>
              <p:nvPr/>
            </p:nvPicPr>
            <p:blipFill>
              <a:blip r:embed="rId4"/>
              <a:stretch>
                <a:fillRect/>
              </a:stretch>
            </p:blipFill>
            <p:spPr>
              <a:xfrm>
                <a:off x="7941734" y="1896187"/>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1A65612C-4A8B-4070-AA92-6BAD54DB0C53}"/>
                  </a:ext>
                </a:extLst>
              </p:cNvPr>
              <p:cNvGraphicFramePr>
                <a:graphicFrameLocks noChangeAspect="1"/>
              </p:cNvGraphicFramePr>
              <p:nvPr>
                <p:extLst>
                  <p:ext uri="{D42A27DB-BD31-4B8C-83A1-F6EECF244321}">
                    <p14:modId xmlns:p14="http://schemas.microsoft.com/office/powerpoint/2010/main" val="1540193332"/>
                  </p:ext>
                </p:extLst>
              </p:nvPr>
            </p:nvGraphicFramePr>
            <p:xfrm>
              <a:off x="795866" y="1896187"/>
              <a:ext cx="3048000" cy="1714500"/>
            </p:xfrm>
            <a:graphic>
              <a:graphicData uri="http://schemas.microsoft.com/office/powerpoint/2016/slidezoom">
                <pslz:sldZm>
                  <pslz:sldZmObj sldId="342" cId="3755904305">
                    <pslz:zmPr id="{288D30FE-AA60-43EF-9A6E-E4AFF8451DDB}"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10" name="Slide Zoom 9">
                <a:hlinkClick r:id="rId7" action="ppaction://hlinksldjump"/>
                <a:extLst>
                  <a:ext uri="{FF2B5EF4-FFF2-40B4-BE49-F238E27FC236}">
                    <a16:creationId xmlns:a16="http://schemas.microsoft.com/office/drawing/2014/main" id="{1A65612C-4A8B-4070-AA92-6BAD54DB0C53}"/>
                  </a:ext>
                </a:extLst>
              </p:cNvPr>
              <p:cNvPicPr>
                <a:picLocks noGrp="1" noRot="1" noChangeAspect="1" noMove="1" noResize="1" noEditPoints="1" noAdjustHandles="1" noChangeArrowheads="1" noChangeShapeType="1"/>
              </p:cNvPicPr>
              <p:nvPr/>
            </p:nvPicPr>
            <p:blipFill>
              <a:blip r:embed="rId6"/>
              <a:stretch>
                <a:fillRect/>
              </a:stretch>
            </p:blipFill>
            <p:spPr>
              <a:xfrm>
                <a:off x="795866" y="1896187"/>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DA8DB59A-72CB-4B24-83B6-2F63AC0E7D42}"/>
                  </a:ext>
                </a:extLst>
              </p:cNvPr>
              <p:cNvGraphicFramePr>
                <a:graphicFrameLocks noChangeAspect="1"/>
              </p:cNvGraphicFramePr>
              <p:nvPr>
                <p:extLst>
                  <p:ext uri="{D42A27DB-BD31-4B8C-83A1-F6EECF244321}">
                    <p14:modId xmlns:p14="http://schemas.microsoft.com/office/powerpoint/2010/main" val="2159278412"/>
                  </p:ext>
                </p:extLst>
              </p:nvPr>
            </p:nvGraphicFramePr>
            <p:xfrm>
              <a:off x="4398433" y="1896187"/>
              <a:ext cx="3048000" cy="1714500"/>
            </p:xfrm>
            <a:graphic>
              <a:graphicData uri="http://schemas.microsoft.com/office/powerpoint/2016/slidezoom">
                <pslz:sldZm>
                  <pslz:sldZmObj sldId="343" cId="1783820582">
                    <pslz:zmPr id="{38156230-1A75-4EFE-959C-310F3FFCCF54}"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12" name="Slide Zoom 11">
                <a:hlinkClick r:id="rId9" action="ppaction://hlinksldjump"/>
                <a:extLst>
                  <a:ext uri="{FF2B5EF4-FFF2-40B4-BE49-F238E27FC236}">
                    <a16:creationId xmlns:a16="http://schemas.microsoft.com/office/drawing/2014/main" id="{DA8DB59A-72CB-4B24-83B6-2F63AC0E7D42}"/>
                  </a:ext>
                </a:extLst>
              </p:cNvPr>
              <p:cNvPicPr>
                <a:picLocks noGrp="1" noRot="1" noChangeAspect="1" noMove="1" noResize="1" noEditPoints="1" noAdjustHandles="1" noChangeArrowheads="1" noChangeShapeType="1"/>
              </p:cNvPicPr>
              <p:nvPr/>
            </p:nvPicPr>
            <p:blipFill>
              <a:blip r:embed="rId8"/>
              <a:stretch>
                <a:fillRect/>
              </a:stretch>
            </p:blipFill>
            <p:spPr>
              <a:xfrm>
                <a:off x="4398433" y="1896187"/>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506058A4-8D79-4CF2-B3AA-4295440E2F3C}"/>
                  </a:ext>
                </a:extLst>
              </p:cNvPr>
              <p:cNvGraphicFramePr>
                <a:graphicFrameLocks noChangeAspect="1"/>
              </p:cNvGraphicFramePr>
              <p:nvPr>
                <p:extLst>
                  <p:ext uri="{D42A27DB-BD31-4B8C-83A1-F6EECF244321}">
                    <p14:modId xmlns:p14="http://schemas.microsoft.com/office/powerpoint/2010/main" val="4179561891"/>
                  </p:ext>
                </p:extLst>
              </p:nvPr>
            </p:nvGraphicFramePr>
            <p:xfrm>
              <a:off x="2540000" y="4266142"/>
              <a:ext cx="3048000" cy="1714500"/>
            </p:xfrm>
            <a:graphic>
              <a:graphicData uri="http://schemas.microsoft.com/office/powerpoint/2016/slidezoom">
                <pslz:sldZm>
                  <pslz:sldZmObj sldId="345" cId="1125096159">
                    <pslz:zmPr id="{4DFCC35F-71F4-4877-96DA-04C63676F9A5}"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14" name="Slide Zoom 13">
                <a:hlinkClick r:id="rId11" action="ppaction://hlinksldjump"/>
                <a:extLst>
                  <a:ext uri="{FF2B5EF4-FFF2-40B4-BE49-F238E27FC236}">
                    <a16:creationId xmlns:a16="http://schemas.microsoft.com/office/drawing/2014/main" id="{506058A4-8D79-4CF2-B3AA-4295440E2F3C}"/>
                  </a:ext>
                </a:extLst>
              </p:cNvPr>
              <p:cNvPicPr>
                <a:picLocks noGrp="1" noRot="1" noChangeAspect="1" noMove="1" noResize="1" noEditPoints="1" noAdjustHandles="1" noChangeArrowheads="1" noChangeShapeType="1"/>
              </p:cNvPicPr>
              <p:nvPr/>
            </p:nvPicPr>
            <p:blipFill>
              <a:blip r:embed="rId10"/>
              <a:stretch>
                <a:fillRect/>
              </a:stretch>
            </p:blipFill>
            <p:spPr>
              <a:xfrm>
                <a:off x="2540000" y="4266142"/>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mc:Choice xmlns:pslz="http://schemas.microsoft.com/office/powerpoint/2016/slidezoom" Requires="pslz">
          <p:graphicFrame>
            <p:nvGraphicFramePr>
              <p:cNvPr id="27" name="Slide Zoom 26">
                <a:extLst>
                  <a:ext uri="{FF2B5EF4-FFF2-40B4-BE49-F238E27FC236}">
                    <a16:creationId xmlns:a16="http://schemas.microsoft.com/office/drawing/2014/main" id="{61CA8FA5-CBE2-4A7F-B64D-EDF2C579A7DB}"/>
                  </a:ext>
                </a:extLst>
              </p:cNvPr>
              <p:cNvGraphicFramePr>
                <a:graphicFrameLocks noChangeAspect="1"/>
              </p:cNvGraphicFramePr>
              <p:nvPr>
                <p:extLst>
                  <p:ext uri="{D42A27DB-BD31-4B8C-83A1-F6EECF244321}">
                    <p14:modId xmlns:p14="http://schemas.microsoft.com/office/powerpoint/2010/main" val="2068701436"/>
                  </p:ext>
                </p:extLst>
              </p:nvPr>
            </p:nvGraphicFramePr>
            <p:xfrm>
              <a:off x="6096000" y="4266142"/>
              <a:ext cx="3048000" cy="1714500"/>
            </p:xfrm>
            <a:graphic>
              <a:graphicData uri="http://schemas.microsoft.com/office/powerpoint/2016/slidezoom">
                <pslz:sldZm>
                  <pslz:sldZmObj sldId="346" cId="3371856313">
                    <pslz:zmPr id="{75063298-080C-4155-871D-DA9BEB683070}" returnToParent="0"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27" name="Slide Zoom 26">
                <a:hlinkClick r:id="rId13" action="ppaction://hlinksldjump"/>
                <a:extLst>
                  <a:ext uri="{FF2B5EF4-FFF2-40B4-BE49-F238E27FC236}">
                    <a16:creationId xmlns:a16="http://schemas.microsoft.com/office/drawing/2014/main" id="{61CA8FA5-CBE2-4A7F-B64D-EDF2C579A7DB}"/>
                  </a:ext>
                </a:extLst>
              </p:cNvPr>
              <p:cNvPicPr>
                <a:picLocks noGrp="1" noRot="1" noChangeAspect="1" noMove="1" noResize="1" noEditPoints="1" noAdjustHandles="1" noChangeArrowheads="1" noChangeShapeType="1"/>
              </p:cNvPicPr>
              <p:nvPr/>
            </p:nvPicPr>
            <p:blipFill>
              <a:blip r:embed="rId12"/>
              <a:stretch>
                <a:fillRect/>
              </a:stretch>
            </p:blipFill>
            <p:spPr>
              <a:xfrm>
                <a:off x="6096000" y="4266142"/>
                <a:ext cx="30480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Tree>
    <p:extLst>
      <p:ext uri="{BB962C8B-B14F-4D97-AF65-F5344CB8AC3E}">
        <p14:creationId xmlns:p14="http://schemas.microsoft.com/office/powerpoint/2010/main" val="1795476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98CEBF-C949-4419-A8DE-7F494642484D}"/>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5" name="Text Box 3">
            <a:extLst>
              <a:ext uri="{FF2B5EF4-FFF2-40B4-BE49-F238E27FC236}">
                <a16:creationId xmlns:a16="http://schemas.microsoft.com/office/drawing/2014/main" id="{5CAD88D9-3CFB-45C0-8B93-DE7D17587966}"/>
              </a:ext>
            </a:extLst>
          </p:cNvPr>
          <p:cNvSpPr txBox="1"/>
          <p:nvPr/>
        </p:nvSpPr>
        <p:spPr>
          <a:xfrm>
            <a:off x="2809240" y="687019"/>
            <a:ext cx="6325235" cy="707886"/>
          </a:xfrm>
          <a:prstGeom prst="rect">
            <a:avLst/>
          </a:prstGeom>
          <a:noFill/>
          <a:ln w="9525">
            <a:noFill/>
          </a:ln>
        </p:spPr>
        <p:txBody>
          <a:bodyPr wrap="square">
            <a:spAutoFit/>
          </a:bodyPr>
          <a:lstStyle/>
          <a:p>
            <a:pPr algn="ctr" eaLnBrk="0" hangingPunct="0">
              <a:spcBef>
                <a:spcPct val="50000"/>
              </a:spcBef>
            </a:pPr>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40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6" descr="probe trap">
            <a:extLst>
              <a:ext uri="{FF2B5EF4-FFF2-40B4-BE49-F238E27FC236}">
                <a16:creationId xmlns:a16="http://schemas.microsoft.com/office/drawing/2014/main" id="{C17300BE-5B87-4DE4-9180-87BC999CAC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89299" y="1741016"/>
            <a:ext cx="2213402" cy="3722079"/>
          </a:xfrm>
          <a:prstGeom prst="rect">
            <a:avLst/>
          </a:prstGeom>
          <a:noFill/>
          <a:ln w="9525">
            <a:noFill/>
          </a:ln>
        </p:spPr>
      </p:pic>
    </p:spTree>
    <p:extLst>
      <p:ext uri="{BB962C8B-B14F-4D97-AF65-F5344CB8AC3E}">
        <p14:creationId xmlns:p14="http://schemas.microsoft.com/office/powerpoint/2010/main" val="3755904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A9468D-2056-4401-ABB2-48F76C262C42}"/>
              </a:ext>
            </a:extLst>
          </p:cNvPr>
          <p:cNvGrpSpPr/>
          <p:nvPr/>
        </p:nvGrpSpPr>
        <p:grpSpPr>
          <a:xfrm>
            <a:off x="0" y="12812"/>
            <a:ext cx="12192000" cy="6858000"/>
            <a:chOff x="0" y="0"/>
            <a:chExt cx="12192000" cy="6858000"/>
          </a:xfrm>
        </p:grpSpPr>
        <p:pic>
          <p:nvPicPr>
            <p:cNvPr id="12" name="Picture 11">
              <a:extLst>
                <a:ext uri="{FF2B5EF4-FFF2-40B4-BE49-F238E27FC236}">
                  <a16:creationId xmlns:a16="http://schemas.microsoft.com/office/drawing/2014/main" id="{B78D1229-7FF3-4F0D-A7BD-7EA8F5479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3" name="Picture 12">
              <a:extLst>
                <a:ext uri="{FF2B5EF4-FFF2-40B4-BE49-F238E27FC236}">
                  <a16:creationId xmlns:a16="http://schemas.microsoft.com/office/drawing/2014/main" id="{12BF7B5C-B5CF-4465-9459-0B8A9A30ADF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9" name="Text Placeholder 3">
            <a:extLst>
              <a:ext uri="{FF2B5EF4-FFF2-40B4-BE49-F238E27FC236}">
                <a16:creationId xmlns:a16="http://schemas.microsoft.com/office/drawing/2014/main" id="{0478C3B4-7889-4408-BC9F-DC38CEDD02AA}"/>
              </a:ext>
            </a:extLst>
          </p:cNvPr>
          <p:cNvSpPr txBox="1">
            <a:spLocks/>
          </p:cNvSpPr>
          <p:nvPr/>
        </p:nvSpPr>
        <p:spPr bwMode="auto">
          <a:xfrm>
            <a:off x="4565628" y="1666462"/>
            <a:ext cx="6837478" cy="442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r>
              <a:rPr lang="en-US" altLang="en-US" sz="2400" b="1" dirty="0">
                <a:solidFill>
                  <a:srgbClr val="FFFF00"/>
                </a:solidFill>
                <a:latin typeface="Cambria" panose="02040503050406030204" pitchFamily="18" charset="0"/>
                <a:ea typeface="Cambria" panose="02040503050406030204" pitchFamily="18" charset="0"/>
              </a:rPr>
              <a:t>No Chemicals</a:t>
            </a:r>
          </a:p>
          <a:p>
            <a:pPr eaLnBrk="1" hangingPunct="1"/>
            <a:r>
              <a:rPr lang="en-US" altLang="en-US" sz="2400" b="1" dirty="0">
                <a:solidFill>
                  <a:srgbClr val="FFFF00"/>
                </a:solidFill>
                <a:latin typeface="Cambria" panose="02040503050406030204" pitchFamily="18" charset="0"/>
                <a:ea typeface="Cambria" panose="02040503050406030204" pitchFamily="18" charset="0"/>
              </a:rPr>
              <a:t>No side Effects</a:t>
            </a:r>
          </a:p>
          <a:p>
            <a:pPr eaLnBrk="1" hangingPunct="1"/>
            <a:r>
              <a:rPr lang="en-US" altLang="en-US" sz="2400" b="1" dirty="0">
                <a:solidFill>
                  <a:srgbClr val="FFFF00"/>
                </a:solidFill>
                <a:latin typeface="Cambria" panose="02040503050406030204" pitchFamily="18" charset="0"/>
                <a:ea typeface="Cambria" panose="02040503050406030204" pitchFamily="18" charset="0"/>
              </a:rPr>
              <a:t>No maintenance cost</a:t>
            </a:r>
            <a:endParaRPr lang="en-IN" altLang="en-US" sz="2400" b="1" dirty="0">
              <a:solidFill>
                <a:srgbClr val="FFFF00"/>
              </a:solidFill>
              <a:latin typeface="Cambria" panose="02040503050406030204" pitchFamily="18" charset="0"/>
              <a:ea typeface="Cambria" panose="02040503050406030204" pitchFamily="18" charset="0"/>
            </a:endParaRPr>
          </a:p>
          <a:p>
            <a:pPr eaLnBrk="1" hangingPunct="1"/>
            <a:r>
              <a:rPr lang="en-US" altLang="en-US" sz="2400" b="1" dirty="0">
                <a:solidFill>
                  <a:srgbClr val="FFFF00"/>
                </a:solidFill>
                <a:latin typeface="Cambria" panose="02040503050406030204" pitchFamily="18" charset="0"/>
                <a:ea typeface="Cambria" panose="02040503050406030204" pitchFamily="18" charset="0"/>
              </a:rPr>
              <a:t>Efficiency: </a:t>
            </a:r>
            <a:r>
              <a:rPr lang="en-US" altLang="en-US" sz="2400" dirty="0">
                <a:solidFill>
                  <a:schemeClr val="bg1"/>
                </a:solidFill>
                <a:latin typeface="Cambria" panose="02040503050406030204" pitchFamily="18" charset="0"/>
                <a:ea typeface="Cambria" panose="02040503050406030204" pitchFamily="18" charset="0"/>
              </a:rPr>
              <a:t>TNAU Insect traps are excellent insect detection devices in food grains and more effective in the detection of stored grain insects namely </a:t>
            </a:r>
            <a:r>
              <a:rPr lang="en-US" altLang="en-US" sz="2400" i="1" dirty="0" err="1">
                <a:solidFill>
                  <a:schemeClr val="bg1"/>
                </a:solidFill>
                <a:latin typeface="Cambria" panose="02040503050406030204" pitchFamily="18" charset="0"/>
                <a:ea typeface="Cambria" panose="02040503050406030204" pitchFamily="18" charset="0"/>
              </a:rPr>
              <a:t>Rhyzopertha</a:t>
            </a:r>
            <a:r>
              <a:rPr lang="en-US" altLang="en-US" sz="2400" i="1" dirty="0">
                <a:solidFill>
                  <a:schemeClr val="bg1"/>
                </a:solidFill>
                <a:latin typeface="Cambria" panose="02040503050406030204" pitchFamily="18" charset="0"/>
                <a:ea typeface="Cambria" panose="02040503050406030204" pitchFamily="18" charset="0"/>
              </a:rPr>
              <a:t> </a:t>
            </a:r>
            <a:r>
              <a:rPr lang="en-US" altLang="en-US" sz="2400" i="1" dirty="0" err="1">
                <a:solidFill>
                  <a:schemeClr val="bg1"/>
                </a:solidFill>
                <a:latin typeface="Cambria" panose="02040503050406030204" pitchFamily="18" charset="0"/>
                <a:ea typeface="Cambria" panose="02040503050406030204" pitchFamily="18" charset="0"/>
              </a:rPr>
              <a:t>dominica</a:t>
            </a:r>
            <a:r>
              <a:rPr lang="en-US" altLang="en-US" sz="2400" i="1" dirty="0">
                <a:solidFill>
                  <a:schemeClr val="bg1"/>
                </a:solidFill>
                <a:latin typeface="Cambria" panose="02040503050406030204" pitchFamily="18" charset="0"/>
                <a:ea typeface="Cambria" panose="02040503050406030204" pitchFamily="18" charset="0"/>
              </a:rPr>
              <a:t> </a:t>
            </a:r>
            <a:r>
              <a:rPr lang="en-US" altLang="en-US" sz="2400" dirty="0">
                <a:solidFill>
                  <a:schemeClr val="bg1"/>
                </a:solidFill>
                <a:latin typeface="Cambria" panose="02040503050406030204" pitchFamily="18" charset="0"/>
                <a:ea typeface="Cambria" panose="02040503050406030204" pitchFamily="18" charset="0"/>
              </a:rPr>
              <a:t>(F.), </a:t>
            </a:r>
            <a:r>
              <a:rPr lang="en-US" altLang="en-US" sz="2400" i="1" dirty="0">
                <a:solidFill>
                  <a:schemeClr val="bg1"/>
                </a:solidFill>
                <a:latin typeface="Cambria" panose="02040503050406030204" pitchFamily="18" charset="0"/>
                <a:ea typeface="Cambria" panose="02040503050406030204" pitchFamily="18" charset="0"/>
              </a:rPr>
              <a:t>Sitophilus </a:t>
            </a:r>
            <a:r>
              <a:rPr lang="en-US" altLang="en-US" sz="2400" i="1" dirty="0" err="1">
                <a:solidFill>
                  <a:schemeClr val="bg1"/>
                </a:solidFill>
                <a:latin typeface="Cambria" panose="02040503050406030204" pitchFamily="18" charset="0"/>
                <a:ea typeface="Cambria" panose="02040503050406030204" pitchFamily="18" charset="0"/>
              </a:rPr>
              <a:t>oryzae</a:t>
            </a:r>
            <a:r>
              <a:rPr lang="en-US" altLang="en-US" sz="2400" i="1" dirty="0">
                <a:solidFill>
                  <a:schemeClr val="bg1"/>
                </a:solidFill>
                <a:latin typeface="Cambria" panose="02040503050406030204" pitchFamily="18" charset="0"/>
                <a:ea typeface="Cambria" panose="02040503050406030204" pitchFamily="18" charset="0"/>
              </a:rPr>
              <a:t> </a:t>
            </a:r>
            <a:r>
              <a:rPr lang="en-US" altLang="en-US" sz="2400" dirty="0">
                <a:solidFill>
                  <a:schemeClr val="bg1"/>
                </a:solidFill>
                <a:latin typeface="Cambria" panose="02040503050406030204" pitchFamily="18" charset="0"/>
                <a:ea typeface="Cambria" panose="02040503050406030204" pitchFamily="18" charset="0"/>
              </a:rPr>
              <a:t>(L.) and </a:t>
            </a:r>
            <a:r>
              <a:rPr lang="en-US" altLang="en-US" sz="2400" i="1" dirty="0" err="1">
                <a:solidFill>
                  <a:schemeClr val="bg1"/>
                </a:solidFill>
                <a:latin typeface="Cambria" panose="02040503050406030204" pitchFamily="18" charset="0"/>
                <a:ea typeface="Cambria" panose="02040503050406030204" pitchFamily="18" charset="0"/>
              </a:rPr>
              <a:t>Tribolium</a:t>
            </a:r>
            <a:r>
              <a:rPr lang="en-US" altLang="en-US" sz="2400" i="1" dirty="0">
                <a:solidFill>
                  <a:schemeClr val="bg1"/>
                </a:solidFill>
                <a:latin typeface="Cambria" panose="02040503050406030204" pitchFamily="18" charset="0"/>
                <a:ea typeface="Cambria" panose="02040503050406030204" pitchFamily="18" charset="0"/>
              </a:rPr>
              <a:t> </a:t>
            </a:r>
            <a:r>
              <a:rPr lang="en-US" altLang="en-US" sz="2400" i="1" dirty="0" err="1">
                <a:solidFill>
                  <a:schemeClr val="bg1"/>
                </a:solidFill>
                <a:latin typeface="Cambria" panose="02040503050406030204" pitchFamily="18" charset="0"/>
                <a:ea typeface="Cambria" panose="02040503050406030204" pitchFamily="18" charset="0"/>
              </a:rPr>
              <a:t>castaneum</a:t>
            </a:r>
            <a:r>
              <a:rPr lang="en-US" altLang="en-US" sz="2400" i="1" dirty="0">
                <a:solidFill>
                  <a:schemeClr val="bg1"/>
                </a:solidFill>
                <a:latin typeface="Cambria" panose="02040503050406030204" pitchFamily="18" charset="0"/>
                <a:ea typeface="Cambria" panose="02040503050406030204" pitchFamily="18" charset="0"/>
              </a:rPr>
              <a:t> </a:t>
            </a:r>
            <a:r>
              <a:rPr lang="en-US" altLang="en-US" sz="2400" dirty="0">
                <a:solidFill>
                  <a:schemeClr val="bg1"/>
                </a:solidFill>
                <a:latin typeface="Cambria" panose="02040503050406030204" pitchFamily="18" charset="0"/>
                <a:ea typeface="Cambria" panose="02040503050406030204" pitchFamily="18" charset="0"/>
              </a:rPr>
              <a:t>(Herbst) in stored food grains.</a:t>
            </a:r>
            <a:endParaRPr lang="en-IN" altLang="en-US" sz="2400" dirty="0">
              <a:solidFill>
                <a:schemeClr val="bg1"/>
              </a:solidFill>
              <a:latin typeface="Cambria" panose="02040503050406030204" pitchFamily="18" charset="0"/>
              <a:ea typeface="Cambria" panose="02040503050406030204" pitchFamily="18" charset="0"/>
            </a:endParaRPr>
          </a:p>
        </p:txBody>
      </p:sp>
      <p:pic>
        <p:nvPicPr>
          <p:cNvPr id="23" name="Picture 6" descr="probe trap">
            <a:extLst>
              <a:ext uri="{FF2B5EF4-FFF2-40B4-BE49-F238E27FC236}">
                <a16:creationId xmlns:a16="http://schemas.microsoft.com/office/drawing/2014/main" id="{17405335-DDE1-4D69-A6D8-C7446CDB00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58522" y="1666462"/>
            <a:ext cx="2445925" cy="4113093"/>
          </a:xfrm>
          <a:prstGeom prst="rect">
            <a:avLst/>
          </a:prstGeom>
          <a:noFill/>
          <a:ln w="9525">
            <a:noFill/>
          </a:ln>
        </p:spPr>
      </p:pic>
      <p:sp>
        <p:nvSpPr>
          <p:cNvPr id="9" name="Text Box 3">
            <a:extLst>
              <a:ext uri="{FF2B5EF4-FFF2-40B4-BE49-F238E27FC236}">
                <a16:creationId xmlns:a16="http://schemas.microsoft.com/office/drawing/2014/main" id="{E138EA50-7754-4CE5-BEE8-5B1BB3C1655E}"/>
              </a:ext>
            </a:extLst>
          </p:cNvPr>
          <p:cNvSpPr txBox="1"/>
          <p:nvPr/>
        </p:nvSpPr>
        <p:spPr>
          <a:xfrm>
            <a:off x="841804" y="724502"/>
            <a:ext cx="6325235" cy="707886"/>
          </a:xfrm>
          <a:prstGeom prst="rect">
            <a:avLst/>
          </a:prstGeom>
          <a:noFill/>
          <a:ln w="9525">
            <a:noFill/>
          </a:ln>
        </p:spPr>
        <p:txBody>
          <a:bodyPr wrap="square">
            <a:spAutoFit/>
          </a:bodyPr>
          <a:lstStyle/>
          <a:p>
            <a:pPr algn="ctr" eaLnBrk="0" hangingPunct="0">
              <a:spcBef>
                <a:spcPct val="50000"/>
              </a:spcBef>
            </a:pPr>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40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17654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A9468D-2056-4401-ABB2-48F76C262C42}"/>
              </a:ext>
            </a:extLst>
          </p:cNvPr>
          <p:cNvGrpSpPr/>
          <p:nvPr/>
        </p:nvGrpSpPr>
        <p:grpSpPr>
          <a:xfrm>
            <a:off x="0" y="-1"/>
            <a:ext cx="12192000" cy="6858000"/>
            <a:chOff x="0" y="0"/>
            <a:chExt cx="12192000" cy="6858000"/>
          </a:xfrm>
        </p:grpSpPr>
        <p:pic>
          <p:nvPicPr>
            <p:cNvPr id="12" name="Picture 11">
              <a:extLst>
                <a:ext uri="{FF2B5EF4-FFF2-40B4-BE49-F238E27FC236}">
                  <a16:creationId xmlns:a16="http://schemas.microsoft.com/office/drawing/2014/main" id="{B78D1229-7FF3-4F0D-A7BD-7EA8F5479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3" name="Picture 12">
              <a:extLst>
                <a:ext uri="{FF2B5EF4-FFF2-40B4-BE49-F238E27FC236}">
                  <a16:creationId xmlns:a16="http://schemas.microsoft.com/office/drawing/2014/main" id="{12BF7B5C-B5CF-4465-9459-0B8A9A30ADF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7"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a:xfrm>
            <a:off x="816584" y="1167354"/>
            <a:ext cx="6582221" cy="917583"/>
          </a:xfrm>
        </p:spPr>
        <p:txBody>
          <a:bodyPr/>
          <a:lstStyle/>
          <a:p>
            <a:pPr algn="l">
              <a:lnSpc>
                <a:spcPct val="100000"/>
              </a:lnSpc>
            </a:pPr>
            <a:r>
              <a:rPr lang="en-US" sz="2800" b="1" dirty="0">
                <a:solidFill>
                  <a:srgbClr val="FFFF00"/>
                </a:solidFill>
                <a:latin typeface="Cambria" panose="02040503050406030204" pitchFamily="18" charset="0"/>
                <a:ea typeface="Cambria" panose="02040503050406030204" pitchFamily="18" charset="0"/>
              </a:rPr>
              <a:t>Technology to detect insect presence at early stage in commodities</a:t>
            </a:r>
            <a:endParaRPr lang="en-IN" sz="2800" dirty="0">
              <a:solidFill>
                <a:srgbClr val="FFFF00"/>
              </a:solidFill>
              <a:latin typeface="Cambria" panose="02040503050406030204" pitchFamily="18" charset="0"/>
              <a:ea typeface="Cambria" panose="02040503050406030204" pitchFamily="18" charset="0"/>
            </a:endParaRPr>
          </a:p>
        </p:txBody>
      </p:sp>
      <p:sp>
        <p:nvSpPr>
          <p:cNvPr id="8"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a:xfrm>
            <a:off x="872707" y="2141639"/>
            <a:ext cx="6133986" cy="4127500"/>
          </a:xfrm>
        </p:spPr>
        <p:txBody>
          <a:bodyPr/>
          <a:lstStyle/>
          <a:p>
            <a:pPr marL="342900" indent="-342900" algn="just">
              <a:buFont typeface="Arial" panose="020B0604020202020204" pitchFamily="34" charset="0"/>
              <a:buChar char="•"/>
            </a:pPr>
            <a:r>
              <a:rPr lang="en-US" sz="2200" dirty="0">
                <a:latin typeface="Cambria" panose="02040503050406030204" pitchFamily="18" charset="0"/>
                <a:ea typeface="Cambria" panose="02040503050406030204" pitchFamily="18" charset="0"/>
              </a:rPr>
              <a:t>The use of trap is relatively a new method of detecting, trapping insects in stored grains. </a:t>
            </a:r>
          </a:p>
          <a:p>
            <a:pPr marL="342900" indent="-342900" algn="just">
              <a:buFont typeface="Arial" panose="020B0604020202020204" pitchFamily="34" charset="0"/>
              <a:buChar char="•"/>
            </a:pPr>
            <a:r>
              <a:rPr lang="en-US" sz="2200" dirty="0">
                <a:latin typeface="Cambria" panose="02040503050406030204" pitchFamily="18" charset="0"/>
                <a:ea typeface="Cambria" panose="02040503050406030204" pitchFamily="18" charset="0"/>
              </a:rPr>
              <a:t>The basic components of a TNAU probe trap consists of three important parts: A main tube, insect trapping tube and a detachable cone at the bottom. </a:t>
            </a:r>
          </a:p>
          <a:p>
            <a:pPr marL="342900" indent="-342900" algn="just">
              <a:buFont typeface="Arial" panose="020B0604020202020204" pitchFamily="34" charset="0"/>
              <a:buChar char="•"/>
            </a:pPr>
            <a:r>
              <a:rPr lang="en-US" sz="2200" dirty="0" err="1">
                <a:latin typeface="Cambria" panose="02040503050406030204" pitchFamily="18" charset="0"/>
                <a:ea typeface="Cambria" panose="02040503050406030204" pitchFamily="18" charset="0"/>
              </a:rPr>
              <a:t>Equispaced</a:t>
            </a:r>
            <a:r>
              <a:rPr lang="en-US" sz="2200" dirty="0">
                <a:latin typeface="Cambria" panose="02040503050406030204" pitchFamily="18" charset="0"/>
                <a:ea typeface="Cambria" panose="02040503050406030204" pitchFamily="18" charset="0"/>
              </a:rPr>
              <a:t> perforations of 2 mm diameter are made in the main tube.</a:t>
            </a:r>
            <a:endParaRPr lang="en-IN" sz="2200" dirty="0">
              <a:latin typeface="Cambria" panose="02040503050406030204" pitchFamily="18" charset="0"/>
              <a:ea typeface="Cambria" panose="02040503050406030204" pitchFamily="18" charset="0"/>
            </a:endParaRPr>
          </a:p>
          <a:p>
            <a:pPr algn="just"/>
            <a:r>
              <a:rPr lang="en-US" sz="2400" b="1" dirty="0">
                <a:solidFill>
                  <a:srgbClr val="FFFF00"/>
                </a:solidFill>
                <a:latin typeface="Cambria" panose="02040503050406030204" pitchFamily="18" charset="0"/>
                <a:ea typeface="Cambria" panose="02040503050406030204" pitchFamily="18" charset="0"/>
              </a:rPr>
              <a:t>Concept: </a:t>
            </a:r>
            <a:r>
              <a:rPr lang="en-US" sz="2400" dirty="0">
                <a:solidFill>
                  <a:srgbClr val="FFFF00"/>
                </a:solidFill>
                <a:latin typeface="Cambria" panose="02040503050406030204" pitchFamily="18" charset="0"/>
                <a:ea typeface="Cambria" panose="02040503050406030204" pitchFamily="18" charset="0"/>
              </a:rPr>
              <a:t>Insects love “AIR” and move towards air. This </a:t>
            </a:r>
            <a:r>
              <a:rPr lang="en-US" sz="2400" dirty="0" err="1">
                <a:solidFill>
                  <a:srgbClr val="FFFF00"/>
                </a:solidFill>
                <a:latin typeface="Cambria" panose="02040503050406030204" pitchFamily="18" charset="0"/>
                <a:ea typeface="Cambria" panose="02040503050406030204" pitchFamily="18" charset="0"/>
              </a:rPr>
              <a:t>behaviour</a:t>
            </a:r>
            <a:r>
              <a:rPr lang="en-US" sz="2400" dirty="0">
                <a:solidFill>
                  <a:srgbClr val="FFFF00"/>
                </a:solidFill>
                <a:latin typeface="Cambria" panose="02040503050406030204" pitchFamily="18" charset="0"/>
                <a:ea typeface="Cambria" panose="02040503050406030204" pitchFamily="18" charset="0"/>
              </a:rPr>
              <a:t> of the insect is exploited in this technology. </a:t>
            </a:r>
            <a:endParaRPr lang="en-IN" sz="2400" dirty="0">
              <a:latin typeface="Cambria" panose="02040503050406030204" pitchFamily="18" charset="0"/>
              <a:ea typeface="Cambria" panose="02040503050406030204" pitchFamily="18" charset="0"/>
            </a:endParaRPr>
          </a:p>
        </p:txBody>
      </p:sp>
      <p:pic>
        <p:nvPicPr>
          <p:cNvPr id="9" name="Picture 8" descr="probe trap"/>
          <p:cNvPicPr/>
          <p:nvPr/>
        </p:nvPicPr>
        <p:blipFill rotWithShape="1">
          <a:blip r:embed="rId5" cstate="print">
            <a:extLst>
              <a:ext uri="{28A0092B-C50C-407E-A947-70E740481C1C}">
                <a14:useLocalDpi xmlns:a14="http://schemas.microsoft.com/office/drawing/2010/main" val="0"/>
              </a:ext>
            </a:extLst>
          </a:blip>
          <a:srcRect l="14368" r="15178"/>
          <a:stretch/>
        </p:blipFill>
        <p:spPr bwMode="auto">
          <a:xfrm>
            <a:off x="7790917" y="1565642"/>
            <a:ext cx="1757111" cy="4476570"/>
          </a:xfrm>
          <a:prstGeom prst="roundRect">
            <a:avLst>
              <a:gd name="adj" fmla="val 0"/>
            </a:avLst>
          </a:prstGeom>
          <a:noFill/>
          <a:ln w="9525">
            <a:noFill/>
            <a:miter lim="800000"/>
            <a:headEnd/>
            <a:tailEnd/>
          </a:ln>
        </p:spPr>
      </p:pic>
      <p:pic>
        <p:nvPicPr>
          <p:cNvPr id="11" name="Picture 10" descr="C:\Users\Jai\Desktop\MOHAN SIR NEW WORK\1.. new download\TNAU PROBE TRAP.JPG ">
            <a:extLst>
              <a:ext uri="{FF2B5EF4-FFF2-40B4-BE49-F238E27FC236}">
                <a16:creationId xmlns:a16="http://schemas.microsoft.com/office/drawing/2014/main" id="{9530A847-8CBE-4383-BB6E-3EE14E2F80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61" r="24624"/>
          <a:stretch/>
        </p:blipFill>
        <p:spPr bwMode="auto">
          <a:xfrm>
            <a:off x="9650665" y="1564536"/>
            <a:ext cx="1757111" cy="447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3">
            <a:extLst>
              <a:ext uri="{FF2B5EF4-FFF2-40B4-BE49-F238E27FC236}">
                <a16:creationId xmlns:a16="http://schemas.microsoft.com/office/drawing/2014/main" id="{BB848E07-E5E7-41F9-B687-6F7C52881BE4}"/>
              </a:ext>
            </a:extLst>
          </p:cNvPr>
          <p:cNvSpPr txBox="1">
            <a:spLocks/>
          </p:cNvSpPr>
          <p:nvPr/>
        </p:nvSpPr>
        <p:spPr>
          <a:xfrm>
            <a:off x="1079811" y="6011807"/>
            <a:ext cx="4803482" cy="5705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000" b="1" dirty="0">
                <a:solidFill>
                  <a:schemeClr val="bg1"/>
                </a:solidFill>
                <a:latin typeface="Cambria" panose="02040503050406030204" pitchFamily="18" charset="0"/>
                <a:ea typeface="Cambria" panose="02040503050406030204" pitchFamily="18" charset="0"/>
              </a:rPr>
              <a:t>Available Sizes : 6 inch, 12 inches</a:t>
            </a:r>
            <a:endParaRPr lang="en-IN" sz="2000" dirty="0">
              <a:solidFill>
                <a:schemeClr val="bg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3E050F-36A9-4946-9C93-5010656A0FD3}"/>
              </a:ext>
            </a:extLst>
          </p:cNvPr>
          <p:cNvSpPr txBox="1"/>
          <p:nvPr/>
        </p:nvSpPr>
        <p:spPr>
          <a:xfrm>
            <a:off x="8324044" y="6061474"/>
            <a:ext cx="979393"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6 inch</a:t>
            </a:r>
            <a:endParaRPr lang="en-US" dirty="0"/>
          </a:p>
        </p:txBody>
      </p:sp>
      <p:sp>
        <p:nvSpPr>
          <p:cNvPr id="18" name="TextBox 17">
            <a:extLst>
              <a:ext uri="{FF2B5EF4-FFF2-40B4-BE49-F238E27FC236}">
                <a16:creationId xmlns:a16="http://schemas.microsoft.com/office/drawing/2014/main" id="{DAAA3B48-0715-4457-AA00-23CC565B25F5}"/>
              </a:ext>
            </a:extLst>
          </p:cNvPr>
          <p:cNvSpPr txBox="1"/>
          <p:nvPr/>
        </p:nvSpPr>
        <p:spPr>
          <a:xfrm>
            <a:off x="10082560" y="6061474"/>
            <a:ext cx="979393"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12 inch</a:t>
            </a:r>
            <a:endParaRPr lang="en-US" dirty="0"/>
          </a:p>
        </p:txBody>
      </p:sp>
      <p:sp>
        <p:nvSpPr>
          <p:cNvPr id="19" name="Text Box 3">
            <a:extLst>
              <a:ext uri="{FF2B5EF4-FFF2-40B4-BE49-F238E27FC236}">
                <a16:creationId xmlns:a16="http://schemas.microsoft.com/office/drawing/2014/main" id="{D2839CAD-CA20-465B-BBF1-D873DD39A4D6}"/>
              </a:ext>
            </a:extLst>
          </p:cNvPr>
          <p:cNvSpPr txBox="1"/>
          <p:nvPr/>
        </p:nvSpPr>
        <p:spPr>
          <a:xfrm>
            <a:off x="6385355" y="394804"/>
            <a:ext cx="5635196" cy="707886"/>
          </a:xfrm>
          <a:prstGeom prst="rect">
            <a:avLst/>
          </a:prstGeom>
          <a:noFill/>
          <a:ln w="9525">
            <a:noFill/>
          </a:ln>
        </p:spPr>
        <p:txBody>
          <a:bodyPr wrap="square">
            <a:spAutoFit/>
          </a:bodyPr>
          <a:lstStyle/>
          <a:p>
            <a:pPr algn="ctr" eaLnBrk="0" hangingPunct="0">
              <a:spcBef>
                <a:spcPct val="50000"/>
              </a:spcBef>
            </a:pPr>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40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84726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A9468D-2056-4401-ABB2-48F76C262C42}"/>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B78D1229-7FF3-4F0D-A7BD-7EA8F5479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3" name="Picture 12">
              <a:extLst>
                <a:ext uri="{FF2B5EF4-FFF2-40B4-BE49-F238E27FC236}">
                  <a16:creationId xmlns:a16="http://schemas.microsoft.com/office/drawing/2014/main" id="{12BF7B5C-B5CF-4465-9459-0B8A9A30ADF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a:xfrm>
            <a:off x="3454887" y="1593811"/>
            <a:ext cx="7122937" cy="3773512"/>
          </a:xfrm>
        </p:spPr>
        <p:txBody>
          <a:bodyPr/>
          <a:lstStyle/>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rPr>
              <a:t>The insect trap has to be kept in the grain like rice, wheat etc., vertically with the white plastic cone downside as shown the figure. </a:t>
            </a: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rPr>
              <a:t>The top red cap must be with the level of the grain. Insects will move towards air in the main tube and enter through the hole. </a:t>
            </a: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rPr>
              <a:t>Once the insect enters the hole it falls down into the detachable white cone at the bottom. Then there is no way to escape and the insects are trapped forever. </a:t>
            </a: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rPr>
              <a:t>The white detachable cone can be unscrewed once in a week and the insects can be destroyed.</a:t>
            </a:r>
            <a:endParaRPr lang="en-IN" sz="2400" dirty="0">
              <a:latin typeface="Cambria" panose="02040503050406030204" pitchFamily="18" charset="0"/>
              <a:ea typeface="Cambria" panose="02040503050406030204" pitchFamily="18" charset="0"/>
            </a:endParaRPr>
          </a:p>
          <a:p>
            <a:pPr algn="just"/>
            <a:endParaRPr lang="en-IN" sz="2400" dirty="0">
              <a:latin typeface="Cambria" panose="02040503050406030204" pitchFamily="18" charset="0"/>
              <a:ea typeface="Cambria" panose="02040503050406030204" pitchFamily="18" charset="0"/>
            </a:endParaRPr>
          </a:p>
        </p:txBody>
      </p:sp>
      <p:sp>
        <p:nvSpPr>
          <p:cNvPr id="11" name="Text Placeholder 3">
            <a:extLst>
              <a:ext uri="{FF2B5EF4-FFF2-40B4-BE49-F238E27FC236}">
                <a16:creationId xmlns:a16="http://schemas.microsoft.com/office/drawing/2014/main" id="{8E684C64-AD37-42F9-9CE8-66914AC32C7E}"/>
              </a:ext>
            </a:extLst>
          </p:cNvPr>
          <p:cNvSpPr txBox="1">
            <a:spLocks/>
          </p:cNvSpPr>
          <p:nvPr/>
        </p:nvSpPr>
        <p:spPr>
          <a:xfrm>
            <a:off x="8382000" y="899177"/>
            <a:ext cx="3341033" cy="9175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800" b="1" dirty="0">
                <a:solidFill>
                  <a:srgbClr val="FFFF00"/>
                </a:solidFill>
                <a:latin typeface="Cambria" panose="02040503050406030204" pitchFamily="18" charset="0"/>
                <a:ea typeface="Cambria" panose="02040503050406030204" pitchFamily="18" charset="0"/>
              </a:rPr>
              <a:t>How to Use :</a:t>
            </a:r>
            <a:endParaRPr lang="en-IN" sz="2800" dirty="0">
              <a:solidFill>
                <a:srgbClr val="FFFF00"/>
              </a:solidFill>
              <a:latin typeface="Cambria" panose="02040503050406030204" pitchFamily="18" charset="0"/>
              <a:ea typeface="Cambria" panose="02040503050406030204" pitchFamily="18" charset="0"/>
            </a:endParaRPr>
          </a:p>
        </p:txBody>
      </p:sp>
      <p:pic>
        <p:nvPicPr>
          <p:cNvPr id="17" name="Picture 16" descr="C:\Users\Jai\Desktop\MOHAN SIR NEW WORK\1.. new download\TNAU PROBE TRAP.JPG ">
            <a:extLst>
              <a:ext uri="{FF2B5EF4-FFF2-40B4-BE49-F238E27FC236}">
                <a16:creationId xmlns:a16="http://schemas.microsoft.com/office/drawing/2014/main" id="{32B0A438-DBBB-463B-9816-6D758E60DE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61" r="24624"/>
          <a:stretch/>
        </p:blipFill>
        <p:spPr bwMode="auto">
          <a:xfrm>
            <a:off x="995051" y="1564536"/>
            <a:ext cx="1757111" cy="447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a:extLst>
              <a:ext uri="{FF2B5EF4-FFF2-40B4-BE49-F238E27FC236}">
                <a16:creationId xmlns:a16="http://schemas.microsoft.com/office/drawing/2014/main" id="{78C1A9DC-E081-4186-87A7-B4F813B500C3}"/>
              </a:ext>
            </a:extLst>
          </p:cNvPr>
          <p:cNvSpPr txBox="1"/>
          <p:nvPr/>
        </p:nvSpPr>
        <p:spPr>
          <a:xfrm>
            <a:off x="0" y="414240"/>
            <a:ext cx="6325235" cy="707886"/>
          </a:xfrm>
          <a:prstGeom prst="rect">
            <a:avLst/>
          </a:prstGeom>
          <a:noFill/>
          <a:ln w="9525">
            <a:noFill/>
          </a:ln>
        </p:spPr>
        <p:txBody>
          <a:bodyPr wrap="square">
            <a:spAutoFit/>
          </a:bodyPr>
          <a:lstStyle/>
          <a:p>
            <a:pPr algn="ctr" eaLnBrk="0" hangingPunct="0">
              <a:spcBef>
                <a:spcPct val="50000"/>
              </a:spcBef>
            </a:pPr>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40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516068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DD24A3A-B158-4518-B4D9-C11BE901F089}"/>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276B7366-F093-462A-9127-764354647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2" name="Picture 11">
              <a:extLst>
                <a:ext uri="{FF2B5EF4-FFF2-40B4-BE49-F238E27FC236}">
                  <a16:creationId xmlns:a16="http://schemas.microsoft.com/office/drawing/2014/main" id="{D7CE5B50-2EB4-4199-AB97-3398612562D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721787" y="659088"/>
            <a:ext cx="2991525"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defTabSz="685800" eaLnBrk="1" fontAlgn="auto" hangingPunct="1">
              <a:spcBef>
                <a:spcPts val="0"/>
              </a:spcBef>
              <a:spcAft>
                <a:spcPts val="0"/>
              </a:spcAft>
              <a:defRPr/>
            </a:pPr>
            <a:r>
              <a:rPr lang="en-US" sz="2400" b="1" dirty="0">
                <a:solidFill>
                  <a:srgbClr val="FFFF00"/>
                </a:solidFill>
                <a:latin typeface="Alaska" panose="020E0602030304020303" pitchFamily="34" charset="0"/>
                <a:cs typeface="Arial" panose="020B0604020202020204" pitchFamily="34" charset="0"/>
              </a:rPr>
              <a:t>Commercialization of</a:t>
            </a:r>
          </a:p>
        </p:txBody>
      </p:sp>
      <p:pic>
        <p:nvPicPr>
          <p:cNvPr id="7" name="Picture 2" descr="C:\Documents and Settings\Jaisharan\My Documents\My Pictures\Picture1.jpg">
            <a:extLst>
              <a:ext uri="{FF2B5EF4-FFF2-40B4-BE49-F238E27FC236}">
                <a16:creationId xmlns:a16="http://schemas.microsoft.com/office/drawing/2014/main" id="{F1953D2E-A105-4DDE-9C01-42F78C754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337" y="1582502"/>
            <a:ext cx="5077637" cy="369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DF694E24-496F-4F40-914A-4CED388EA274}"/>
              </a:ext>
            </a:extLst>
          </p:cNvPr>
          <p:cNvSpPr>
            <a:spLocks noChangeArrowheads="1"/>
          </p:cNvSpPr>
          <p:nvPr/>
        </p:nvSpPr>
        <p:spPr bwMode="auto">
          <a:xfrm>
            <a:off x="812800" y="2052543"/>
            <a:ext cx="4572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b="1" dirty="0">
                <a:solidFill>
                  <a:srgbClr val="FFFF00"/>
                </a:solidFill>
                <a:latin typeface="Cambria" panose="02040503050406030204" pitchFamily="18" charset="0"/>
                <a:ea typeface="Cambria" panose="02040503050406030204" pitchFamily="18" charset="0"/>
                <a:cs typeface="Arial" panose="020B0604020202020204" pitchFamily="34" charset="0"/>
              </a:rPr>
              <a:t>KSNM MARKETING (2002)</a:t>
            </a:r>
            <a:endParaRPr lang="en-US" altLang="en-US" sz="2000" dirty="0">
              <a:solidFill>
                <a:srgbClr val="FFFF00"/>
              </a:solidFill>
              <a:latin typeface="Cambria" panose="02040503050406030204" pitchFamily="18" charset="0"/>
              <a:ea typeface="Cambria" panose="02040503050406030204" pitchFamily="18" charset="0"/>
              <a:cs typeface="Arial" panose="020B0604020202020204" pitchFamily="34" charset="0"/>
            </a:endParaRPr>
          </a:p>
          <a:p>
            <a:pPr eaLnBrk="1" hangingPunct="1">
              <a:spcBef>
                <a:spcPct val="0"/>
              </a:spcBef>
              <a:buClrTx/>
              <a:buSzTx/>
              <a:buFontTx/>
              <a:buNone/>
            </a:pPr>
            <a:r>
              <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rPr>
              <a:t>SF No.29/1B, Ona </a:t>
            </a:r>
            <a:r>
              <a:rPr lang="en-US" altLang="en-US" b="1" dirty="0" err="1">
                <a:solidFill>
                  <a:schemeClr val="bg1"/>
                </a:solidFill>
                <a:latin typeface="Cambria" panose="02040503050406030204" pitchFamily="18" charset="0"/>
                <a:ea typeface="Cambria" panose="02040503050406030204" pitchFamily="18" charset="0"/>
                <a:cs typeface="Arial" panose="020B0604020202020204" pitchFamily="34" charset="0"/>
              </a:rPr>
              <a:t>Palayam</a:t>
            </a:r>
            <a:r>
              <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rPr>
              <a:t>, </a:t>
            </a:r>
          </a:p>
          <a:p>
            <a:pPr eaLnBrk="1" hangingPunct="1">
              <a:spcBef>
                <a:spcPct val="0"/>
              </a:spcBef>
              <a:buClrTx/>
              <a:buSzTx/>
              <a:buFontTx/>
              <a:buNone/>
            </a:pPr>
            <a:r>
              <a:rPr lang="en-US" altLang="en-US" b="1" dirty="0" err="1">
                <a:solidFill>
                  <a:schemeClr val="bg1"/>
                </a:solidFill>
                <a:latin typeface="Cambria" panose="02040503050406030204" pitchFamily="18" charset="0"/>
                <a:ea typeface="Cambria" panose="02040503050406030204" pitchFamily="18" charset="0"/>
                <a:cs typeface="Arial" panose="020B0604020202020204" pitchFamily="34" charset="0"/>
              </a:rPr>
              <a:t>Siruvani</a:t>
            </a:r>
            <a:r>
              <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rPr>
              <a:t> Water Line Road, </a:t>
            </a:r>
          </a:p>
          <a:p>
            <a:pPr eaLnBrk="1" hangingPunct="1">
              <a:spcBef>
                <a:spcPct val="0"/>
              </a:spcBef>
              <a:buClrTx/>
              <a:buSzTx/>
              <a:buFontTx/>
              <a:buNone/>
            </a:pPr>
            <a:r>
              <a:rPr lang="en-US" altLang="en-US" b="1" dirty="0" err="1">
                <a:solidFill>
                  <a:schemeClr val="bg1"/>
                </a:solidFill>
                <a:latin typeface="Cambria" panose="02040503050406030204" pitchFamily="18" charset="0"/>
                <a:ea typeface="Cambria" panose="02040503050406030204" pitchFamily="18" charset="0"/>
                <a:cs typeface="Arial" panose="020B0604020202020204" pitchFamily="34" charset="0"/>
              </a:rPr>
              <a:t>Dheenam</a:t>
            </a:r>
            <a:r>
              <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b="1" dirty="0" err="1">
                <a:solidFill>
                  <a:schemeClr val="bg1"/>
                </a:solidFill>
                <a:latin typeface="Cambria" panose="02040503050406030204" pitchFamily="18" charset="0"/>
                <a:ea typeface="Cambria" panose="02040503050406030204" pitchFamily="18" charset="0"/>
                <a:cs typeface="Arial" panose="020B0604020202020204" pitchFamily="34" charset="0"/>
              </a:rPr>
              <a:t>Palayam</a:t>
            </a:r>
            <a:r>
              <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rPr>
              <a:t> Post, </a:t>
            </a:r>
          </a:p>
          <a:p>
            <a:pPr eaLnBrk="1" hangingPunct="1">
              <a:spcBef>
                <a:spcPct val="0"/>
              </a:spcBef>
              <a:buClrTx/>
              <a:buSzTx/>
              <a:buFontTx/>
              <a:buNone/>
            </a:pPr>
            <a:r>
              <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rPr>
              <a:t>Coimbatore, Tamil Nadu - 641 109, India </a:t>
            </a:r>
          </a:p>
          <a:p>
            <a:pPr eaLnBrk="1" hangingPunct="1">
              <a:spcBef>
                <a:spcPct val="0"/>
              </a:spcBef>
              <a:buClrTx/>
              <a:buSzTx/>
              <a:buFontTx/>
              <a:buNone/>
            </a:pPr>
            <a:r>
              <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rPr>
              <a:t>Web    : www.ksnmmarketing.com</a:t>
            </a:r>
          </a:p>
          <a:p>
            <a:pPr eaLnBrk="1" hangingPunct="1">
              <a:spcBef>
                <a:spcPct val="0"/>
              </a:spcBef>
              <a:buClrTx/>
              <a:buSzTx/>
              <a:buFontTx/>
              <a:buNone/>
            </a:pPr>
            <a:r>
              <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rPr>
              <a:t>Email : </a:t>
            </a:r>
            <a:r>
              <a:rPr lang="en-US" altLang="en-US" b="1" u="sng" dirty="0">
                <a:solidFill>
                  <a:schemeClr val="bg1"/>
                </a:solidFill>
                <a:latin typeface="Cambria" panose="02040503050406030204" pitchFamily="18" charset="0"/>
                <a:ea typeface="Cambria" panose="02040503050406030204" pitchFamily="18" charset="0"/>
                <a:cs typeface="Arial" panose="020B0604020202020204" pitchFamily="34" charset="0"/>
              </a:rPr>
              <a:t>ksnmmarketing@hot</a:t>
            </a:r>
            <a:r>
              <a:rPr lang="en-US" altLang="en-US" sz="1600" b="1" u="sng" dirty="0">
                <a:solidFill>
                  <a:schemeClr val="bg1"/>
                </a:solidFill>
                <a:latin typeface="Cambria" panose="02040503050406030204" pitchFamily="18" charset="0"/>
                <a:ea typeface="Cambria" panose="02040503050406030204" pitchFamily="18" charset="0"/>
                <a:cs typeface="Arial" panose="020B0604020202020204" pitchFamily="34" charset="0"/>
              </a:rPr>
              <a:t>mai</a:t>
            </a:r>
            <a:r>
              <a:rPr lang="en-US" altLang="en-US" b="1" u="sng" dirty="0">
                <a:solidFill>
                  <a:schemeClr val="bg1"/>
                </a:solidFill>
                <a:latin typeface="Cambria" panose="02040503050406030204" pitchFamily="18" charset="0"/>
                <a:ea typeface="Cambria" panose="02040503050406030204" pitchFamily="18" charset="0"/>
                <a:cs typeface="Arial" panose="020B0604020202020204" pitchFamily="34" charset="0"/>
              </a:rPr>
              <a:t>l.com</a:t>
            </a:r>
            <a:endParaRPr lang="en-US" altLang="en-US"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5701AD9D-3F82-4C73-9CDD-D727485514F6}"/>
              </a:ext>
            </a:extLst>
          </p:cNvPr>
          <p:cNvSpPr txBox="1">
            <a:spLocks noChangeArrowheads="1"/>
          </p:cNvSpPr>
          <p:nvPr/>
        </p:nvSpPr>
        <p:spPr bwMode="auto">
          <a:xfrm>
            <a:off x="1105504" y="5516562"/>
            <a:ext cx="9672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None/>
            </a:pPr>
            <a:r>
              <a:rPr lang="en-US" altLang="en-US" sz="2400" i="1" dirty="0">
                <a:solidFill>
                  <a:srgbClr val="FFFF00"/>
                </a:solidFill>
                <a:latin typeface="Cambria" panose="02040503050406030204" pitchFamily="18" charset="0"/>
                <a:ea typeface="Cambria" panose="02040503050406030204" pitchFamily="18" charset="0"/>
                <a:cs typeface="Arial" panose="020B0604020202020204" pitchFamily="34" charset="0"/>
              </a:rPr>
              <a:t>Though the product was developed in 1993, it was commercialized in 2002</a:t>
            </a:r>
            <a:endParaRPr lang="en-IN" altLang="en-US" sz="2400" i="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
        <p:nvSpPr>
          <p:cNvPr id="13" name="Text Box 3">
            <a:extLst>
              <a:ext uri="{FF2B5EF4-FFF2-40B4-BE49-F238E27FC236}">
                <a16:creationId xmlns:a16="http://schemas.microsoft.com/office/drawing/2014/main" id="{AA10CEDB-9E91-4236-90D9-50F2CDF86B35}"/>
              </a:ext>
            </a:extLst>
          </p:cNvPr>
          <p:cNvSpPr txBox="1"/>
          <p:nvPr/>
        </p:nvSpPr>
        <p:spPr>
          <a:xfrm>
            <a:off x="171450" y="1006877"/>
            <a:ext cx="5680392" cy="707886"/>
          </a:xfrm>
          <a:prstGeom prst="rect">
            <a:avLst/>
          </a:prstGeom>
          <a:noFill/>
          <a:ln w="9525">
            <a:noFill/>
          </a:ln>
        </p:spPr>
        <p:txBody>
          <a:bodyPr wrap="square">
            <a:spAutoFit/>
          </a:bodyPr>
          <a:lstStyle/>
          <a:p>
            <a:pPr algn="ctr" eaLnBrk="0" hangingPunct="0">
              <a:spcBef>
                <a:spcPct val="50000"/>
              </a:spcBef>
            </a:pPr>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40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12786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3B2C4E4-0A0B-4822-BB76-E0EEB112085E}"/>
              </a:ext>
            </a:extLst>
          </p:cNvPr>
          <p:cNvGrpSpPr/>
          <p:nvPr/>
        </p:nvGrpSpPr>
        <p:grpSpPr>
          <a:xfrm>
            <a:off x="0" y="0"/>
            <a:ext cx="12192000" cy="6858000"/>
            <a:chOff x="0" y="0"/>
            <a:chExt cx="12192000" cy="6858000"/>
          </a:xfrm>
        </p:grpSpPr>
        <p:pic>
          <p:nvPicPr>
            <p:cNvPr id="18" name="Picture 17">
              <a:extLst>
                <a:ext uri="{FF2B5EF4-FFF2-40B4-BE49-F238E27FC236}">
                  <a16:creationId xmlns:a16="http://schemas.microsoft.com/office/drawing/2014/main" id="{AF6E7713-5DFC-4984-BE4A-53BC0F746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9" name="Picture 18">
              <a:extLst>
                <a:ext uri="{FF2B5EF4-FFF2-40B4-BE49-F238E27FC236}">
                  <a16:creationId xmlns:a16="http://schemas.microsoft.com/office/drawing/2014/main" id="{9044D561-C93B-4F3A-9AD5-71F3E655C9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9631932" y="889323"/>
            <a:ext cx="111601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defTabSz="685800" eaLnBrk="1" fontAlgn="auto" hangingPunct="1">
              <a:spcBef>
                <a:spcPts val="0"/>
              </a:spcBef>
              <a:spcAft>
                <a:spcPts val="0"/>
              </a:spcAft>
              <a:defRPr/>
            </a:pPr>
            <a:r>
              <a:rPr lang="en-US" sz="2400" b="1" dirty="0">
                <a:solidFill>
                  <a:srgbClr val="FFFF00"/>
                </a:solidFill>
                <a:latin typeface="Alaska" panose="020E0602030304020303" pitchFamily="34" charset="0"/>
                <a:cs typeface="Arial" panose="020B0604020202020204" pitchFamily="34" charset="0"/>
              </a:rPr>
              <a:t>USERS</a:t>
            </a:r>
          </a:p>
        </p:txBody>
      </p:sp>
      <p:pic>
        <p:nvPicPr>
          <p:cNvPr id="7" name="Picture 2" descr="C:\Users\admin\Desktop\map-india-states (1).png">
            <a:extLst>
              <a:ext uri="{FF2B5EF4-FFF2-40B4-BE49-F238E27FC236}">
                <a16:creationId xmlns:a16="http://schemas.microsoft.com/office/drawing/2014/main" id="{1BA804CE-C285-421D-9489-F71424F21D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3499" y="1407911"/>
            <a:ext cx="2353992" cy="26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hot-5">
            <a:extLst>
              <a:ext uri="{FF2B5EF4-FFF2-40B4-BE49-F238E27FC236}">
                <a16:creationId xmlns:a16="http://schemas.microsoft.com/office/drawing/2014/main" id="{47D4230A-DBEB-433C-BBC8-BD8ED157B5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7868" y="4320729"/>
            <a:ext cx="3013693" cy="19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E:\SOS ENV SCI\Udyan mela\U Mela Pics\DSC09487.JPG">
            <a:extLst>
              <a:ext uri="{FF2B5EF4-FFF2-40B4-BE49-F238E27FC236}">
                <a16:creationId xmlns:a16="http://schemas.microsoft.com/office/drawing/2014/main" id="{19250962-90C9-49C2-A407-C2F1390C90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1635"/>
          <a:stretch>
            <a:fillRect/>
          </a:stretch>
        </p:blipFill>
        <p:spPr bwMode="auto">
          <a:xfrm>
            <a:off x="1004762" y="330624"/>
            <a:ext cx="2912589" cy="209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IM000953">
            <a:extLst>
              <a:ext uri="{FF2B5EF4-FFF2-40B4-BE49-F238E27FC236}">
                <a16:creationId xmlns:a16="http://schemas.microsoft.com/office/drawing/2014/main" id="{FBCDAC7C-846B-421E-A268-A46659CB0D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5632" y="4008210"/>
            <a:ext cx="3071650" cy="230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rved Down Arrow 8">
            <a:extLst>
              <a:ext uri="{FF2B5EF4-FFF2-40B4-BE49-F238E27FC236}">
                <a16:creationId xmlns:a16="http://schemas.microsoft.com/office/drawing/2014/main" id="{5E20A145-F3CF-40B6-A88C-9F93C781425B}"/>
              </a:ext>
            </a:extLst>
          </p:cNvPr>
          <p:cNvSpPr/>
          <p:nvPr/>
        </p:nvSpPr>
        <p:spPr>
          <a:xfrm rot="851461">
            <a:off x="5618117" y="3311143"/>
            <a:ext cx="2085639" cy="447131"/>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12" name="Picture 3" descr="Gorakhpur 049">
            <a:extLst>
              <a:ext uri="{FF2B5EF4-FFF2-40B4-BE49-F238E27FC236}">
                <a16:creationId xmlns:a16="http://schemas.microsoft.com/office/drawing/2014/main" id="{3B511137-646F-48AD-8B6E-167637B80D7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0622" y="1395412"/>
            <a:ext cx="2918470" cy="219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rved Down Arrow 10">
            <a:extLst>
              <a:ext uri="{FF2B5EF4-FFF2-40B4-BE49-F238E27FC236}">
                <a16:creationId xmlns:a16="http://schemas.microsoft.com/office/drawing/2014/main" id="{C541AD5D-AE6B-46BF-9FC6-847A422DC561}"/>
              </a:ext>
            </a:extLst>
          </p:cNvPr>
          <p:cNvSpPr/>
          <p:nvPr/>
        </p:nvSpPr>
        <p:spPr>
          <a:xfrm rot="20249626">
            <a:off x="5669711" y="1627435"/>
            <a:ext cx="2081874" cy="411612"/>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4" name="TextBox 21">
            <a:extLst>
              <a:ext uri="{FF2B5EF4-FFF2-40B4-BE49-F238E27FC236}">
                <a16:creationId xmlns:a16="http://schemas.microsoft.com/office/drawing/2014/main" id="{E4589F9C-500B-42DB-85B5-6A5763246DB9}"/>
              </a:ext>
            </a:extLst>
          </p:cNvPr>
          <p:cNvSpPr txBox="1">
            <a:spLocks noChangeArrowheads="1"/>
          </p:cNvSpPr>
          <p:nvPr/>
        </p:nvSpPr>
        <p:spPr bwMode="auto">
          <a:xfrm>
            <a:off x="1224537" y="2446008"/>
            <a:ext cx="277560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800" b="1" dirty="0">
                <a:solidFill>
                  <a:srgbClr val="FFFF00"/>
                </a:solidFill>
                <a:latin typeface="Cambria" panose="02040503050406030204" pitchFamily="18" charset="0"/>
                <a:ea typeface="Cambria" panose="02040503050406030204" pitchFamily="18" charset="0"/>
                <a:cs typeface="Arial" panose="020B0604020202020204" pitchFamily="34" charset="0"/>
              </a:rPr>
              <a:t>500, 000 </a:t>
            </a:r>
          </a:p>
          <a:p>
            <a:pPr eaLnBrk="1" hangingPunct="1">
              <a:spcBef>
                <a:spcPct val="0"/>
              </a:spcBef>
              <a:buClrTx/>
              <a:buSzTx/>
              <a:buFontTx/>
              <a:buNone/>
            </a:pPr>
            <a:r>
              <a:rPr lang="en-US" altLang="en-US" sz="2800" b="1" dirty="0">
                <a:solidFill>
                  <a:srgbClr val="FFFF00"/>
                </a:solidFill>
                <a:latin typeface="Cambria" panose="02040503050406030204" pitchFamily="18" charset="0"/>
                <a:ea typeface="Cambria" panose="02040503050406030204" pitchFamily="18" charset="0"/>
                <a:cs typeface="Arial" panose="020B0604020202020204" pitchFamily="34" charset="0"/>
              </a:rPr>
              <a:t>(0.5 million)</a:t>
            </a:r>
          </a:p>
          <a:p>
            <a:pPr eaLnBrk="1" hangingPunct="1">
              <a:spcBef>
                <a:spcPct val="0"/>
              </a:spcBef>
              <a:buClrTx/>
              <a:buSzTx/>
              <a:buFontTx/>
              <a:buNone/>
            </a:pPr>
            <a:r>
              <a:rPr lang="en-US" altLang="en-US" sz="2800" b="1" dirty="0">
                <a:solidFill>
                  <a:srgbClr val="FFFF00"/>
                </a:solidFill>
                <a:latin typeface="Cambria" panose="02040503050406030204" pitchFamily="18" charset="0"/>
                <a:ea typeface="Cambria" panose="02040503050406030204" pitchFamily="18" charset="0"/>
                <a:cs typeface="Arial" panose="020B0604020202020204" pitchFamily="34" charset="0"/>
              </a:rPr>
              <a:t>People are using the trap</a:t>
            </a:r>
          </a:p>
        </p:txBody>
      </p:sp>
      <p:sp>
        <p:nvSpPr>
          <p:cNvPr id="15" name="Curved Up Arrow 14">
            <a:extLst>
              <a:ext uri="{FF2B5EF4-FFF2-40B4-BE49-F238E27FC236}">
                <a16:creationId xmlns:a16="http://schemas.microsoft.com/office/drawing/2014/main" id="{7ACB71D5-1825-465C-AD87-B318C90BD6D8}"/>
              </a:ext>
            </a:extLst>
          </p:cNvPr>
          <p:cNvSpPr/>
          <p:nvPr/>
        </p:nvSpPr>
        <p:spPr>
          <a:xfrm rot="12303381">
            <a:off x="3651311" y="2019499"/>
            <a:ext cx="1922200" cy="320669"/>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16" name="Curved Down Arrow 8">
            <a:extLst>
              <a:ext uri="{FF2B5EF4-FFF2-40B4-BE49-F238E27FC236}">
                <a16:creationId xmlns:a16="http://schemas.microsoft.com/office/drawing/2014/main" id="{D0277071-3415-4ACD-9A3B-83AC45C4885B}"/>
              </a:ext>
            </a:extLst>
          </p:cNvPr>
          <p:cNvSpPr/>
          <p:nvPr/>
        </p:nvSpPr>
        <p:spPr>
          <a:xfrm rot="1943271">
            <a:off x="5587505" y="3717273"/>
            <a:ext cx="1016990" cy="300627"/>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20" name="Picture 4" descr="Phot-4">
            <a:extLst>
              <a:ext uri="{FF2B5EF4-FFF2-40B4-BE49-F238E27FC236}">
                <a16:creationId xmlns:a16="http://schemas.microsoft.com/office/drawing/2014/main" id="{35BE98D6-0B51-42E7-95FA-FF171E2095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7190" y="4346159"/>
            <a:ext cx="3066081" cy="196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
            <a:extLst>
              <a:ext uri="{FF2B5EF4-FFF2-40B4-BE49-F238E27FC236}">
                <a16:creationId xmlns:a16="http://schemas.microsoft.com/office/drawing/2014/main" id="{CDE29F5C-CC4D-43C8-BD78-F9985B9EC1BF}"/>
              </a:ext>
            </a:extLst>
          </p:cNvPr>
          <p:cNvSpPr txBox="1"/>
          <p:nvPr/>
        </p:nvSpPr>
        <p:spPr>
          <a:xfrm>
            <a:off x="6096000" y="410881"/>
            <a:ext cx="5592107" cy="584775"/>
          </a:xfrm>
          <a:prstGeom prst="rect">
            <a:avLst/>
          </a:prstGeom>
          <a:noFill/>
          <a:ln w="9525">
            <a:noFill/>
          </a:ln>
        </p:spPr>
        <p:txBody>
          <a:bodyPr wrap="square">
            <a:spAutoFit/>
          </a:bodyPr>
          <a:lstStyle/>
          <a:p>
            <a:pPr algn="ctr" eaLnBrk="0" hangingPunct="0">
              <a:spcBef>
                <a:spcPct val="50000"/>
              </a:spcBef>
            </a:pPr>
            <a:r>
              <a:rPr lang="en-US" sz="32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32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51713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F0F96B1-4B35-4818-A5C1-5EC6FFFA31C4}"/>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73DA629F-899D-48D0-B344-DF4B4A4C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5" name="Picture 14">
              <a:extLst>
                <a:ext uri="{FF2B5EF4-FFF2-40B4-BE49-F238E27FC236}">
                  <a16:creationId xmlns:a16="http://schemas.microsoft.com/office/drawing/2014/main" id="{01B89726-9362-44DD-A8AC-51D960CF20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4682959" y="473042"/>
            <a:ext cx="2860078"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defTabSz="685800" eaLnBrk="1" fontAlgn="auto" hangingPunct="1">
              <a:spcBef>
                <a:spcPts val="0"/>
              </a:spcBef>
              <a:spcAft>
                <a:spcPts val="0"/>
              </a:spcAft>
              <a:defRPr/>
            </a:pPr>
            <a:r>
              <a:rPr lang="en-US" sz="2400" b="1" dirty="0">
                <a:solidFill>
                  <a:srgbClr val="FFFF00"/>
                </a:solidFill>
                <a:latin typeface="Alaska" panose="020E0602030304020303" pitchFamily="34" charset="0"/>
                <a:cs typeface="Arial" panose="020B0604020202020204" pitchFamily="34" charset="0"/>
              </a:rPr>
              <a:t>International Impact</a:t>
            </a:r>
          </a:p>
        </p:txBody>
      </p:sp>
      <p:pic>
        <p:nvPicPr>
          <p:cNvPr id="7" name="Picture 2" descr="C:\Users\admin\Desktop\africa.JPG">
            <a:extLst>
              <a:ext uri="{FF2B5EF4-FFF2-40B4-BE49-F238E27FC236}">
                <a16:creationId xmlns:a16="http://schemas.microsoft.com/office/drawing/2014/main" id="{AF3EA043-A3DE-484D-A960-4462A2B75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822" y="2604984"/>
            <a:ext cx="47450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a:extLst>
              <a:ext uri="{FF2B5EF4-FFF2-40B4-BE49-F238E27FC236}">
                <a16:creationId xmlns:a16="http://schemas.microsoft.com/office/drawing/2014/main" id="{74B214C6-A97B-47C5-84E3-24B004EA4340}"/>
              </a:ext>
            </a:extLst>
          </p:cNvPr>
          <p:cNvSpPr txBox="1">
            <a:spLocks noChangeArrowheads="1"/>
          </p:cNvSpPr>
          <p:nvPr/>
        </p:nvSpPr>
        <p:spPr bwMode="auto">
          <a:xfrm>
            <a:off x="840601" y="1269655"/>
            <a:ext cx="105447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en-US" altLang="en-US" sz="2000" b="1" dirty="0">
                <a:solidFill>
                  <a:schemeClr val="bg1"/>
                </a:solidFill>
                <a:latin typeface="Cambria" panose="02040503050406030204" pitchFamily="18" charset="0"/>
                <a:ea typeface="Cambria" panose="02040503050406030204" pitchFamily="18" charset="0"/>
                <a:cs typeface="Arial" panose="020B0604020202020204" pitchFamily="34" charset="0"/>
              </a:rPr>
              <a:t>TNAU- Trapping technologies have been introduced in other countries- Ethiopia, Rwanda, Nigeria, Egypt, Turkey and France.</a:t>
            </a:r>
          </a:p>
        </p:txBody>
      </p:sp>
      <p:sp>
        <p:nvSpPr>
          <p:cNvPr id="9" name="Rectangle 5">
            <a:extLst>
              <a:ext uri="{FF2B5EF4-FFF2-40B4-BE49-F238E27FC236}">
                <a16:creationId xmlns:a16="http://schemas.microsoft.com/office/drawing/2014/main" id="{9722D47C-DFB2-4A54-A28B-EAC2CB4FA91D}"/>
              </a:ext>
            </a:extLst>
          </p:cNvPr>
          <p:cNvSpPr>
            <a:spLocks noChangeArrowheads="1"/>
          </p:cNvSpPr>
          <p:nvPr/>
        </p:nvSpPr>
        <p:spPr bwMode="auto">
          <a:xfrm>
            <a:off x="1554422" y="2147784"/>
            <a:ext cx="44060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b="1" dirty="0">
                <a:solidFill>
                  <a:srgbClr val="FFFF00"/>
                </a:solidFill>
                <a:latin typeface="Cambria" panose="02040503050406030204" pitchFamily="18" charset="0"/>
                <a:ea typeface="Cambria" panose="02040503050406030204" pitchFamily="18" charset="0"/>
                <a:cs typeface="Arial" panose="020B0604020202020204" pitchFamily="34" charset="0"/>
              </a:rPr>
              <a:t>Through training organized in India</a:t>
            </a:r>
            <a:endParaRPr lang="en-US" altLang="en-US" sz="2000"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
        <p:nvSpPr>
          <p:cNvPr id="10" name="Rectangle 6">
            <a:extLst>
              <a:ext uri="{FF2B5EF4-FFF2-40B4-BE49-F238E27FC236}">
                <a16:creationId xmlns:a16="http://schemas.microsoft.com/office/drawing/2014/main" id="{1C63C7E9-EB60-423B-8B0C-FF7BE595D8E5}"/>
              </a:ext>
            </a:extLst>
          </p:cNvPr>
          <p:cNvSpPr>
            <a:spLocks noChangeArrowheads="1"/>
          </p:cNvSpPr>
          <p:nvPr/>
        </p:nvSpPr>
        <p:spPr bwMode="auto">
          <a:xfrm>
            <a:off x="3578949" y="5480216"/>
            <a:ext cx="61944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b="1" dirty="0">
                <a:solidFill>
                  <a:srgbClr val="FFFF00"/>
                </a:solidFill>
                <a:latin typeface="Cambria" panose="02040503050406030204" pitchFamily="18" charset="0"/>
                <a:ea typeface="Cambria" panose="02040503050406030204" pitchFamily="18" charset="0"/>
                <a:cs typeface="Arial" panose="020B0604020202020204" pitchFamily="34" charset="0"/>
              </a:rPr>
              <a:t>HATEGEKIMANA </a:t>
            </a:r>
            <a:r>
              <a:rPr lang="en-US" altLang="en-US" b="1" dirty="0" err="1">
                <a:solidFill>
                  <a:srgbClr val="FFFF00"/>
                </a:solidFill>
                <a:latin typeface="Cambria" panose="02040503050406030204" pitchFamily="18" charset="0"/>
                <a:ea typeface="Cambria" panose="02040503050406030204" pitchFamily="18" charset="0"/>
                <a:cs typeface="Arial" panose="020B0604020202020204" pitchFamily="34" charset="0"/>
              </a:rPr>
              <a:t>Athanase</a:t>
            </a:r>
            <a:r>
              <a:rPr lang="en-US" altLang="en-US"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altLang="en-US" b="1" dirty="0" err="1">
                <a:solidFill>
                  <a:srgbClr val="FFFF00"/>
                </a:solidFill>
                <a:latin typeface="Cambria" panose="02040503050406030204" pitchFamily="18" charset="0"/>
                <a:ea typeface="Cambria" panose="02040503050406030204" pitchFamily="18" charset="0"/>
                <a:cs typeface="Arial" panose="020B0604020202020204" pitchFamily="34" charset="0"/>
              </a:rPr>
              <a:t>M.Sc</a:t>
            </a:r>
            <a:r>
              <a:rPr lang="en-US" altLang="en-US" b="1" dirty="0">
                <a:solidFill>
                  <a:srgbClr val="FFFF00"/>
                </a:solidFill>
                <a:latin typeface="Cambria" panose="02040503050406030204" pitchFamily="18" charset="0"/>
                <a:ea typeface="Cambria" panose="02040503050406030204" pitchFamily="18" charset="0"/>
                <a:cs typeface="Arial" panose="020B0604020202020204" pitchFamily="34" charset="0"/>
              </a:rPr>
              <a:t> (Ag) – TNAU.</a:t>
            </a:r>
            <a:endParaRPr lang="en-US" altLang="en-US" dirty="0">
              <a:solidFill>
                <a:srgbClr val="FFFF00"/>
              </a:solidFill>
              <a:latin typeface="Cambria" panose="02040503050406030204" pitchFamily="18" charset="0"/>
              <a:ea typeface="Cambria" panose="02040503050406030204" pitchFamily="18" charset="0"/>
              <a:cs typeface="Arial" panose="020B0604020202020204" pitchFamily="34" charset="0"/>
            </a:endParaRPr>
          </a:p>
          <a:p>
            <a:pPr eaLnBrk="1" hangingPunct="1">
              <a:spcBef>
                <a:spcPct val="0"/>
              </a:spcBef>
              <a:buClrTx/>
              <a:buSzTx/>
              <a:buFontTx/>
              <a:buNone/>
            </a:pPr>
            <a:r>
              <a:rPr lang="en-US" altLang="en-US" b="1" dirty="0">
                <a:solidFill>
                  <a:srgbClr val="FFFF00"/>
                </a:solidFill>
                <a:latin typeface="Cambria" panose="02040503050406030204" pitchFamily="18" charset="0"/>
                <a:ea typeface="Cambria" panose="02040503050406030204" pitchFamily="18" charset="0"/>
                <a:cs typeface="Arial" panose="020B0604020202020204" pitchFamily="34" charset="0"/>
              </a:rPr>
              <a:t>Currently working in Rwanda Agriculture Board (RAB)</a:t>
            </a:r>
            <a:endParaRPr lang="en-US" altLang="en-US"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7">
            <a:extLst>
              <a:ext uri="{FF2B5EF4-FFF2-40B4-BE49-F238E27FC236}">
                <a16:creationId xmlns:a16="http://schemas.microsoft.com/office/drawing/2014/main" id="{4E728347-C38B-4C97-ABD9-143AC2C8F4FD}"/>
              </a:ext>
            </a:extLst>
          </p:cNvPr>
          <p:cNvSpPr>
            <a:spLocks noChangeArrowheads="1"/>
          </p:cNvSpPr>
          <p:nvPr/>
        </p:nvSpPr>
        <p:spPr bwMode="auto">
          <a:xfrm>
            <a:off x="8060397" y="2147784"/>
            <a:ext cx="22887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000" b="1">
                <a:solidFill>
                  <a:srgbClr val="FFFF00"/>
                </a:solidFill>
                <a:latin typeface="Cambria" panose="02040503050406030204" pitchFamily="18" charset="0"/>
                <a:ea typeface="Cambria" panose="02040503050406030204" pitchFamily="18" charset="0"/>
                <a:cs typeface="Arial" panose="020B0604020202020204" pitchFamily="34" charset="0"/>
              </a:rPr>
              <a:t>Through Students</a:t>
            </a:r>
            <a:endParaRPr lang="en-US" altLang="en-US" sz="200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3" descr="C:\Users\admin\Desktop\DSC01954.JPG">
            <a:extLst>
              <a:ext uri="{FF2B5EF4-FFF2-40B4-BE49-F238E27FC236}">
                <a16:creationId xmlns:a16="http://schemas.microsoft.com/office/drawing/2014/main" id="{BC6B7F13-B00D-489B-926B-6516EBC98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2197" y="2604984"/>
            <a:ext cx="3759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a:extLst>
              <a:ext uri="{FF2B5EF4-FFF2-40B4-BE49-F238E27FC236}">
                <a16:creationId xmlns:a16="http://schemas.microsoft.com/office/drawing/2014/main" id="{AB920AB8-7AA1-4032-AB58-F0AFAC36A980}"/>
              </a:ext>
            </a:extLst>
          </p:cNvPr>
          <p:cNvSpPr txBox="1"/>
          <p:nvPr/>
        </p:nvSpPr>
        <p:spPr>
          <a:xfrm>
            <a:off x="733425" y="435298"/>
            <a:ext cx="3867150" cy="584775"/>
          </a:xfrm>
          <a:prstGeom prst="rect">
            <a:avLst/>
          </a:prstGeom>
          <a:noFill/>
          <a:ln w="9525">
            <a:noFill/>
          </a:ln>
        </p:spPr>
        <p:txBody>
          <a:bodyPr wrap="square">
            <a:spAutoFit/>
          </a:bodyPr>
          <a:lstStyle/>
          <a:p>
            <a:pPr algn="ctr" eaLnBrk="0" hangingPunct="0">
              <a:spcBef>
                <a:spcPct val="50000"/>
              </a:spcBef>
            </a:pPr>
            <a:r>
              <a:rPr lang="en-US" sz="32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32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4014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F0F96B1-4B35-4818-A5C1-5EC6FFFA31C4}"/>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73DA629F-899D-48D0-B344-DF4B4A4C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5" name="Picture 14">
              <a:extLst>
                <a:ext uri="{FF2B5EF4-FFF2-40B4-BE49-F238E27FC236}">
                  <a16:creationId xmlns:a16="http://schemas.microsoft.com/office/drawing/2014/main" id="{01B89726-9362-44DD-A8AC-51D960CF20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6256328" y="1133163"/>
            <a:ext cx="3910045"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l"/>
            <a:r>
              <a:rPr lang="en-US" sz="2000" b="1" i="0" u="none" strike="noStrike" baseline="0" dirty="0">
                <a:solidFill>
                  <a:schemeClr val="bg1"/>
                </a:solidFill>
                <a:latin typeface="Alaska" panose="020E0602030304020303" pitchFamily="34" charset="0"/>
                <a:ea typeface="Cambria" panose="02040503050406030204" pitchFamily="18" charset="0"/>
              </a:rPr>
              <a:t>Kindling Scientific Temper among</a:t>
            </a:r>
          </a:p>
          <a:p>
            <a:pPr algn="l"/>
            <a:r>
              <a:rPr lang="en-US" sz="2000" b="1" i="0" u="none" strike="noStrike" baseline="0" dirty="0">
                <a:solidFill>
                  <a:schemeClr val="bg1"/>
                </a:solidFill>
                <a:latin typeface="Alaska" panose="020E0602030304020303" pitchFamily="34" charset="0"/>
                <a:ea typeface="Cambria" panose="02040503050406030204" pitchFamily="18" charset="0"/>
              </a:rPr>
              <a:t>School Children</a:t>
            </a:r>
            <a:endParaRPr lang="en-US" sz="2800" b="1" dirty="0">
              <a:solidFill>
                <a:schemeClr val="bg1"/>
              </a:solidFill>
              <a:latin typeface="Alaska" panose="020E0602030304020303" pitchFamily="34" charset="0"/>
              <a:ea typeface="Cambria" panose="020405030504060302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9806743C-E70D-4DE3-A72A-54FCF9BF69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0" t="4523" r="48123" b="4229"/>
          <a:stretch/>
        </p:blipFill>
        <p:spPr>
          <a:xfrm>
            <a:off x="609839" y="1269655"/>
            <a:ext cx="3370812" cy="2411067"/>
          </a:xfrm>
          <a:prstGeom prst="rect">
            <a:avLst/>
          </a:prstGeom>
        </p:spPr>
      </p:pic>
      <p:pic>
        <p:nvPicPr>
          <p:cNvPr id="19" name="Picture 18">
            <a:extLst>
              <a:ext uri="{FF2B5EF4-FFF2-40B4-BE49-F238E27FC236}">
                <a16:creationId xmlns:a16="http://schemas.microsoft.com/office/drawing/2014/main" id="{7355AF60-88C8-4671-A9E6-C63EBABF3B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505" t="4523" r="2231" b="4229"/>
          <a:stretch/>
        </p:blipFill>
        <p:spPr>
          <a:xfrm>
            <a:off x="609839" y="3817947"/>
            <a:ext cx="3370812" cy="2411067"/>
          </a:xfrm>
          <a:prstGeom prst="rect">
            <a:avLst/>
          </a:prstGeom>
        </p:spPr>
      </p:pic>
      <p:sp>
        <p:nvSpPr>
          <p:cNvPr id="20" name="TextBox 3">
            <a:extLst>
              <a:ext uri="{FF2B5EF4-FFF2-40B4-BE49-F238E27FC236}">
                <a16:creationId xmlns:a16="http://schemas.microsoft.com/office/drawing/2014/main" id="{CAE9C954-5F92-4F5B-859C-E450210A1ED5}"/>
              </a:ext>
            </a:extLst>
          </p:cNvPr>
          <p:cNvSpPr txBox="1">
            <a:spLocks noChangeArrowheads="1"/>
          </p:cNvSpPr>
          <p:nvPr/>
        </p:nvSpPr>
        <p:spPr bwMode="auto">
          <a:xfrm>
            <a:off x="4930586" y="3265937"/>
            <a:ext cx="64279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buNone/>
            </a:pPr>
            <a:r>
              <a:rPr lang="en-US" sz="3200" b="0" i="0" u="none" strike="noStrike" baseline="0" dirty="0">
                <a:solidFill>
                  <a:schemeClr val="bg1"/>
                </a:solidFill>
                <a:latin typeface="Cambria" panose="02040503050406030204" pitchFamily="18" charset="0"/>
                <a:ea typeface="Cambria" panose="02040503050406030204" pitchFamily="18" charset="0"/>
              </a:rPr>
              <a:t>Besides being useful to the farmers, households and warehouse managers, my TNAU Insect trap technologies paved way for kindling scientific temper in school children.</a:t>
            </a:r>
          </a:p>
        </p:txBody>
      </p:sp>
      <p:sp>
        <p:nvSpPr>
          <p:cNvPr id="22" name="TextBox 21">
            <a:extLst>
              <a:ext uri="{FF2B5EF4-FFF2-40B4-BE49-F238E27FC236}">
                <a16:creationId xmlns:a16="http://schemas.microsoft.com/office/drawing/2014/main" id="{70D27202-16D5-4F31-944E-92B58A62B5A0}"/>
              </a:ext>
            </a:extLst>
          </p:cNvPr>
          <p:cNvSpPr txBox="1"/>
          <p:nvPr/>
        </p:nvSpPr>
        <p:spPr>
          <a:xfrm>
            <a:off x="4957587" y="2409882"/>
            <a:ext cx="6427913" cy="646331"/>
          </a:xfrm>
          <a:prstGeom prst="rect">
            <a:avLst/>
          </a:prstGeom>
          <a:noFill/>
        </p:spPr>
        <p:txBody>
          <a:bodyPr wrap="square">
            <a:spAutoFit/>
          </a:bodyPr>
          <a:lstStyle/>
          <a:p>
            <a:pPr algn="l">
              <a:buNone/>
            </a:pPr>
            <a:r>
              <a:rPr lang="en-US" sz="1800" b="0" i="1" u="none" strike="noStrike" baseline="0" dirty="0">
                <a:solidFill>
                  <a:srgbClr val="FFFF00"/>
                </a:solidFill>
                <a:latin typeface="Cambria" panose="02040503050406030204" pitchFamily="18" charset="0"/>
                <a:ea typeface="Cambria" panose="02040503050406030204" pitchFamily="18" charset="0"/>
              </a:rPr>
              <a:t>If we are to teach real peace in this world, we shall have to begin with the children”                                                  -- Mahatma Gandhi</a:t>
            </a:r>
            <a:endParaRPr lang="en-US" altLang="en-US" sz="2000"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BC82E69B-0864-4B46-AD65-346B579E66B7}"/>
              </a:ext>
            </a:extLst>
          </p:cNvPr>
          <p:cNvSpPr txBox="1"/>
          <p:nvPr/>
        </p:nvSpPr>
        <p:spPr>
          <a:xfrm>
            <a:off x="480011" y="532379"/>
            <a:ext cx="3630467" cy="646331"/>
          </a:xfrm>
          <a:prstGeom prst="rect">
            <a:avLst/>
          </a:prstGeom>
          <a:noFill/>
        </p:spPr>
        <p:txBody>
          <a:bodyPr wrap="square">
            <a:spAutoFit/>
          </a:bodyPr>
          <a:lstStyle/>
          <a:p>
            <a:pPr algn="ctr">
              <a:buNone/>
            </a:pPr>
            <a:r>
              <a:rPr lang="en-US" sz="1800" b="1" i="1" u="none" strike="noStrike" baseline="0" dirty="0">
                <a:solidFill>
                  <a:srgbClr val="FFFF00"/>
                </a:solidFill>
                <a:latin typeface="Cambria" panose="02040503050406030204" pitchFamily="18" charset="0"/>
                <a:ea typeface="Cambria" panose="02040503050406030204" pitchFamily="18" charset="0"/>
              </a:rPr>
              <a:t>School Students are Awarded for</a:t>
            </a:r>
          </a:p>
          <a:p>
            <a:pPr algn="ctr">
              <a:buNone/>
            </a:pPr>
            <a:r>
              <a:rPr lang="en-US" altLang="en-US" b="1" i="1" dirty="0">
                <a:solidFill>
                  <a:srgbClr val="FFFF00"/>
                </a:solidFill>
                <a:latin typeface="Cambria" panose="02040503050406030204" pitchFamily="18" charset="0"/>
                <a:ea typeface="Cambria" panose="02040503050406030204" pitchFamily="18" charset="0"/>
                <a:cs typeface="Arial" panose="020B0604020202020204" pitchFamily="34" charset="0"/>
              </a:rPr>
              <a:t>Making their own Trap Model</a:t>
            </a:r>
            <a:endParaRPr lang="en-US" altLang="en-US" sz="20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
        <p:nvSpPr>
          <p:cNvPr id="12" name="Text Box 3">
            <a:extLst>
              <a:ext uri="{FF2B5EF4-FFF2-40B4-BE49-F238E27FC236}">
                <a16:creationId xmlns:a16="http://schemas.microsoft.com/office/drawing/2014/main" id="{26F89F79-00A3-4726-94B8-AA17BDB5178F}"/>
              </a:ext>
            </a:extLst>
          </p:cNvPr>
          <p:cNvSpPr txBox="1"/>
          <p:nvPr/>
        </p:nvSpPr>
        <p:spPr>
          <a:xfrm>
            <a:off x="6147949" y="593935"/>
            <a:ext cx="3867150" cy="584775"/>
          </a:xfrm>
          <a:prstGeom prst="rect">
            <a:avLst/>
          </a:prstGeom>
          <a:noFill/>
          <a:ln w="9525">
            <a:noFill/>
          </a:ln>
        </p:spPr>
        <p:txBody>
          <a:bodyPr wrap="square">
            <a:spAutoFit/>
          </a:bodyPr>
          <a:lstStyle/>
          <a:p>
            <a:pPr algn="ctr" eaLnBrk="0" hangingPunct="0">
              <a:spcBef>
                <a:spcPct val="50000"/>
              </a:spcBef>
            </a:pPr>
            <a:r>
              <a:rPr lang="en-US" sz="32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32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8100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1604C3B-639F-4D30-9C70-E85D89B36752}"/>
              </a:ext>
            </a:extLst>
          </p:cNvPr>
          <p:cNvGrpSpPr/>
          <p:nvPr/>
        </p:nvGrpSpPr>
        <p:grpSpPr>
          <a:xfrm>
            <a:off x="0" y="0"/>
            <a:ext cx="12192000" cy="6858000"/>
            <a:chOff x="0" y="0"/>
            <a:chExt cx="12192000" cy="6858000"/>
          </a:xfrm>
        </p:grpSpPr>
        <p:pic>
          <p:nvPicPr>
            <p:cNvPr id="15" name="Picture 14">
              <a:extLst>
                <a:ext uri="{FF2B5EF4-FFF2-40B4-BE49-F238E27FC236}">
                  <a16:creationId xmlns:a16="http://schemas.microsoft.com/office/drawing/2014/main" id="{3C46C68A-AD1C-4E7D-8A1D-95E9BDFD1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6" name="Picture 15">
              <a:extLst>
                <a:ext uri="{FF2B5EF4-FFF2-40B4-BE49-F238E27FC236}">
                  <a16:creationId xmlns:a16="http://schemas.microsoft.com/office/drawing/2014/main" id="{1BBF58BE-86DC-4F6B-A624-40483B0BBCA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32" name="Text Box 3">
            <a:extLst>
              <a:ext uri="{FF2B5EF4-FFF2-40B4-BE49-F238E27FC236}">
                <a16:creationId xmlns:a16="http://schemas.microsoft.com/office/drawing/2014/main" id="{6305CFB8-E1D2-4BE8-A5C7-264A910590CD}"/>
              </a:ext>
            </a:extLst>
          </p:cNvPr>
          <p:cNvSpPr txBox="1">
            <a:spLocks noChangeArrowheads="1"/>
          </p:cNvSpPr>
          <p:nvPr/>
        </p:nvSpPr>
        <p:spPr bwMode="auto">
          <a:xfrm>
            <a:off x="4399440" y="532469"/>
            <a:ext cx="3036409"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defTabSz="685800" eaLnBrk="1" fontAlgn="auto" hangingPunct="1">
              <a:spcBef>
                <a:spcPts val="0"/>
              </a:spcBef>
              <a:spcAft>
                <a:spcPts val="0"/>
              </a:spcAft>
              <a:defRPr/>
            </a:pPr>
            <a:r>
              <a:rPr lang="en-US" sz="3600" b="1" dirty="0">
                <a:solidFill>
                  <a:schemeClr val="bg1"/>
                </a:solidFill>
                <a:latin typeface="Alaska" panose="020E0602030304020303" pitchFamily="34" charset="0"/>
                <a:cs typeface="Arial" panose="020B0604020202020204" pitchFamily="34" charset="0"/>
              </a:rPr>
              <a:t>Current Status</a:t>
            </a:r>
          </a:p>
        </p:txBody>
      </p:sp>
      <p:pic>
        <p:nvPicPr>
          <p:cNvPr id="33" name="Picture 3" descr="D:\dr.mohan\storage+ppt\storage pests photos\callosobruchus.JPG">
            <a:extLst>
              <a:ext uri="{FF2B5EF4-FFF2-40B4-BE49-F238E27FC236}">
                <a16:creationId xmlns:a16="http://schemas.microsoft.com/office/drawing/2014/main" id="{1755B870-4ACF-46EF-8DFF-E0D67A1BB22A}"/>
              </a:ext>
            </a:extLst>
          </p:cNvPr>
          <p:cNvPicPr>
            <a:picLocks noChangeAspect="1" noChangeArrowheads="1"/>
          </p:cNvPicPr>
          <p:nvPr/>
        </p:nvPicPr>
        <p:blipFill>
          <a:blip r:embed="rId4"/>
          <a:srcRect l="30000" t="26000" r="50500" b="50000"/>
          <a:stretch>
            <a:fillRect/>
          </a:stretch>
        </p:blipFill>
        <p:spPr bwMode="auto">
          <a:xfrm>
            <a:off x="1031718" y="649001"/>
            <a:ext cx="1465814" cy="1353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4" descr="D:\dr.mohan\storage+ppt\storage pests photos\angoumois moth\angoumoi.jpg">
            <a:extLst>
              <a:ext uri="{FF2B5EF4-FFF2-40B4-BE49-F238E27FC236}">
                <a16:creationId xmlns:a16="http://schemas.microsoft.com/office/drawing/2014/main" id="{7A9C84D4-39DE-430D-8678-4D6F5A8F5368}"/>
              </a:ext>
            </a:extLst>
          </p:cNvPr>
          <p:cNvPicPr>
            <a:picLocks noChangeAspect="1" noChangeArrowheads="1"/>
          </p:cNvPicPr>
          <p:nvPr/>
        </p:nvPicPr>
        <p:blipFill>
          <a:blip r:embed="rId5"/>
          <a:srcRect r="7333" b="7333"/>
          <a:stretch>
            <a:fillRect/>
          </a:stretch>
        </p:blipFill>
        <p:spPr bwMode="auto">
          <a:xfrm>
            <a:off x="1026954" y="4803422"/>
            <a:ext cx="1506202" cy="1625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descr="Close-up photograph of cowpea weevils boring into mungbeans">
            <a:extLst>
              <a:ext uri="{FF2B5EF4-FFF2-40B4-BE49-F238E27FC236}">
                <a16:creationId xmlns:a16="http://schemas.microsoft.com/office/drawing/2014/main" id="{5B524F05-44CA-4CBF-900C-F6269A313825}"/>
              </a:ext>
            </a:extLst>
          </p:cNvPr>
          <p:cNvPicPr>
            <a:picLocks noChangeAspect="1" noChangeArrowheads="1"/>
          </p:cNvPicPr>
          <p:nvPr/>
        </p:nvPicPr>
        <p:blipFill>
          <a:blip r:embed="rId6"/>
          <a:srcRect/>
          <a:stretch>
            <a:fillRect/>
          </a:stretch>
        </p:blipFill>
        <p:spPr bwMode="auto">
          <a:xfrm>
            <a:off x="8039560" y="4784468"/>
            <a:ext cx="1631164" cy="1631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descr="image29">
            <a:extLst>
              <a:ext uri="{FF2B5EF4-FFF2-40B4-BE49-F238E27FC236}">
                <a16:creationId xmlns:a16="http://schemas.microsoft.com/office/drawing/2014/main" id="{477C161B-FAC2-444E-AA3D-62FEA11D71E4}"/>
              </a:ext>
            </a:extLst>
          </p:cNvPr>
          <p:cNvPicPr>
            <a:picLocks noChangeAspect="1" noChangeArrowheads="1"/>
          </p:cNvPicPr>
          <p:nvPr/>
        </p:nvPicPr>
        <p:blipFill>
          <a:blip r:embed="rId7"/>
          <a:srcRect/>
          <a:stretch>
            <a:fillRect/>
          </a:stretch>
        </p:blipFill>
        <p:spPr bwMode="auto">
          <a:xfrm>
            <a:off x="2825656" y="4798787"/>
            <a:ext cx="2359000" cy="1631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8" descr="D:\dr.mohan\storage+ppt\storage pests photos\cocoa pests photos\Cigarette beetle Lassioderma serricorne\Cig Beetle.jpg">
            <a:extLst>
              <a:ext uri="{FF2B5EF4-FFF2-40B4-BE49-F238E27FC236}">
                <a16:creationId xmlns:a16="http://schemas.microsoft.com/office/drawing/2014/main" id="{87B16B45-57CD-4603-B2B7-00F687B04C55}"/>
              </a:ext>
            </a:extLst>
          </p:cNvPr>
          <p:cNvPicPr>
            <a:picLocks noChangeAspect="1" noChangeArrowheads="1"/>
          </p:cNvPicPr>
          <p:nvPr/>
        </p:nvPicPr>
        <p:blipFill>
          <a:blip r:embed="rId8"/>
          <a:srcRect l="26888" r="25111" b="11905"/>
          <a:stretch>
            <a:fillRect/>
          </a:stretch>
        </p:blipFill>
        <p:spPr bwMode="auto">
          <a:xfrm>
            <a:off x="1026955" y="3399739"/>
            <a:ext cx="1471600" cy="1178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9" descr="D:\dr.mohan\storage+ppt\storage pests photos\cocoa pests photos\Cocoa moth Ephestia cautella\ephestia.jpg">
            <a:extLst>
              <a:ext uri="{FF2B5EF4-FFF2-40B4-BE49-F238E27FC236}">
                <a16:creationId xmlns:a16="http://schemas.microsoft.com/office/drawing/2014/main" id="{7FD65288-198D-4615-8B26-7E067DD62C4A}"/>
              </a:ext>
            </a:extLst>
          </p:cNvPr>
          <p:cNvPicPr>
            <a:picLocks noChangeAspect="1" noChangeArrowheads="1"/>
          </p:cNvPicPr>
          <p:nvPr/>
        </p:nvPicPr>
        <p:blipFill>
          <a:blip r:embed="rId9"/>
          <a:srcRect/>
          <a:stretch>
            <a:fillRect/>
          </a:stretch>
        </p:blipFill>
        <p:spPr bwMode="auto">
          <a:xfrm>
            <a:off x="5477156" y="4798788"/>
            <a:ext cx="2269904" cy="1610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10" descr="D:\dr.mohan\storage+ppt\storage pests photos\Khapra beetle\kapra larvae.jpg">
            <a:extLst>
              <a:ext uri="{FF2B5EF4-FFF2-40B4-BE49-F238E27FC236}">
                <a16:creationId xmlns:a16="http://schemas.microsoft.com/office/drawing/2014/main" id="{906E1DAC-ABAF-489B-B7D5-53DF2CFE1D61}"/>
              </a:ext>
            </a:extLst>
          </p:cNvPr>
          <p:cNvPicPr>
            <a:picLocks noChangeAspect="1" noChangeArrowheads="1"/>
          </p:cNvPicPr>
          <p:nvPr/>
        </p:nvPicPr>
        <p:blipFill>
          <a:blip r:embed="rId10"/>
          <a:srcRect/>
          <a:stretch>
            <a:fillRect/>
          </a:stretch>
        </p:blipFill>
        <p:spPr bwMode="auto">
          <a:xfrm>
            <a:off x="1030131" y="2215929"/>
            <a:ext cx="1467742" cy="958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Text Box 3">
            <a:extLst>
              <a:ext uri="{FF2B5EF4-FFF2-40B4-BE49-F238E27FC236}">
                <a16:creationId xmlns:a16="http://schemas.microsoft.com/office/drawing/2014/main" id="{155AF068-92E1-430A-B690-8B5BD9E0E444}"/>
              </a:ext>
            </a:extLst>
          </p:cNvPr>
          <p:cNvSpPr txBox="1">
            <a:spLocks noChangeArrowheads="1"/>
          </p:cNvSpPr>
          <p:nvPr/>
        </p:nvSpPr>
        <p:spPr bwMode="auto">
          <a:xfrm>
            <a:off x="2964276" y="1862501"/>
            <a:ext cx="703083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en-US" altLang="en-US" sz="2800" b="1" dirty="0">
                <a:solidFill>
                  <a:srgbClr val="FFFF00"/>
                </a:solidFill>
                <a:latin typeface="Cambria" panose="02040503050406030204" pitchFamily="18" charset="0"/>
                <a:ea typeface="Cambria" panose="02040503050406030204" pitchFamily="18" charset="0"/>
                <a:cs typeface="Arial" panose="020B0604020202020204" pitchFamily="34" charset="0"/>
              </a:rPr>
              <a:t>“</a:t>
            </a:r>
            <a:r>
              <a:rPr lang="en-US" altLang="en-US" sz="2400" b="1" dirty="0">
                <a:solidFill>
                  <a:srgbClr val="FFFF00"/>
                </a:solidFill>
                <a:latin typeface="Cambria" panose="02040503050406030204" pitchFamily="18" charset="0"/>
                <a:ea typeface="Cambria" panose="02040503050406030204" pitchFamily="18" charset="0"/>
                <a:cs typeface="Arial" panose="020B0604020202020204" pitchFamily="34" charset="0"/>
              </a:rPr>
              <a:t>No Granaries can be filled with grain without insect in country like ours” - because of </a:t>
            </a:r>
          </a:p>
          <a:p>
            <a:pPr algn="just" eaLnBrk="1" hangingPunct="1">
              <a:spcBef>
                <a:spcPct val="0"/>
              </a:spcBef>
              <a:buClrTx/>
              <a:buSzTx/>
              <a:buFontTx/>
              <a:buNone/>
            </a:pPr>
            <a:endParaRPr lang="en-US" altLang="en-US" sz="24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a:p>
            <a:pPr lvl="1" algn="just" eaLnBrk="1" hangingPunct="1">
              <a:spcBef>
                <a:spcPct val="0"/>
              </a:spcBef>
              <a:buClrTx/>
              <a:buSzTx/>
              <a:buFontTx/>
              <a:buBlip>
                <a:blip r:embed="rId11"/>
              </a:buBlip>
            </a:pPr>
            <a:r>
              <a:rPr lang="en-US" altLang="en-US" sz="2400" b="1" dirty="0">
                <a:solidFill>
                  <a:srgbClr val="FFFF00"/>
                </a:solidFill>
                <a:latin typeface="Cambria" panose="02040503050406030204" pitchFamily="18" charset="0"/>
                <a:ea typeface="Cambria" panose="02040503050406030204" pitchFamily="18" charset="0"/>
                <a:cs typeface="Arial" panose="020B0604020202020204" pitchFamily="34" charset="0"/>
              </a:rPr>
              <a:t>  Field carry over infestation</a:t>
            </a:r>
          </a:p>
          <a:p>
            <a:pPr lvl="1" algn="just" eaLnBrk="1" hangingPunct="1">
              <a:spcBef>
                <a:spcPct val="0"/>
              </a:spcBef>
              <a:buClrTx/>
              <a:buSzTx/>
              <a:buFontTx/>
              <a:buBlip>
                <a:blip r:embed="rId11"/>
              </a:buBlip>
            </a:pPr>
            <a:endParaRPr lang="en-US" altLang="en-US" sz="24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a:p>
            <a:pPr lvl="1" algn="just" eaLnBrk="1" hangingPunct="1">
              <a:spcBef>
                <a:spcPct val="0"/>
              </a:spcBef>
              <a:buClrTx/>
              <a:buSzTx/>
              <a:buFontTx/>
              <a:buBlip>
                <a:blip r:embed="rId11"/>
              </a:buBlip>
            </a:pPr>
            <a:r>
              <a:rPr lang="en-US" altLang="en-US" sz="2400" b="1" dirty="0">
                <a:solidFill>
                  <a:srgbClr val="FFFF00"/>
                </a:solidFill>
                <a:latin typeface="Cambria" panose="02040503050406030204" pitchFamily="18" charset="0"/>
                <a:ea typeface="Cambria" panose="02040503050406030204" pitchFamily="18" charset="0"/>
                <a:cs typeface="Arial" panose="020B0604020202020204" pitchFamily="34" charset="0"/>
              </a:rPr>
              <a:t>  Cross infestation </a:t>
            </a:r>
          </a:p>
        </p:txBody>
      </p:sp>
    </p:spTree>
    <p:extLst>
      <p:ext uri="{BB962C8B-B14F-4D97-AF65-F5344CB8AC3E}">
        <p14:creationId xmlns:p14="http://schemas.microsoft.com/office/powerpoint/2010/main" val="2696916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7667" fill="hold" nodeType="withEffect" p14:presetBounceEnd="72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72000">
                                          <p:cBhvr additive="base">
                                            <p:cTn id="7" dur="3000" fill="hold"/>
                                            <p:tgtEl>
                                              <p:spTgt spid="33"/>
                                            </p:tgtEl>
                                            <p:attrNameLst>
                                              <p:attrName>ppt_x</p:attrName>
                                            </p:attrNameLst>
                                          </p:cBhvr>
                                          <p:tavLst>
                                            <p:tav tm="0">
                                              <p:val>
                                                <p:strVal val="#ppt_x"/>
                                              </p:val>
                                            </p:tav>
                                            <p:tav tm="100000">
                                              <p:val>
                                                <p:strVal val="#ppt_x"/>
                                              </p:val>
                                            </p:tav>
                                          </p:tavLst>
                                        </p:anim>
                                        <p:anim calcmode="lin" valueType="num" p14:bounceEnd="72000">
                                          <p:cBhvr additive="base">
                                            <p:cTn id="8" dur="3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accel="37667" fill="hold" nodeType="withEffect" p14:presetBounceEnd="72000">
                                      <p:stCondLst>
                                        <p:cond delay="500"/>
                                      </p:stCondLst>
                                      <p:childTnLst>
                                        <p:set>
                                          <p:cBhvr>
                                            <p:cTn id="10" dur="1" fill="hold">
                                              <p:stCondLst>
                                                <p:cond delay="0"/>
                                              </p:stCondLst>
                                            </p:cTn>
                                            <p:tgtEl>
                                              <p:spTgt spid="39"/>
                                            </p:tgtEl>
                                            <p:attrNameLst>
                                              <p:attrName>style.visibility</p:attrName>
                                            </p:attrNameLst>
                                          </p:cBhvr>
                                          <p:to>
                                            <p:strVal val="visible"/>
                                          </p:to>
                                        </p:set>
                                        <p:anim calcmode="lin" valueType="num" p14:bounceEnd="72000">
                                          <p:cBhvr additive="base">
                                            <p:cTn id="11" dur="3000" fill="hold"/>
                                            <p:tgtEl>
                                              <p:spTgt spid="39"/>
                                            </p:tgtEl>
                                            <p:attrNameLst>
                                              <p:attrName>ppt_x</p:attrName>
                                            </p:attrNameLst>
                                          </p:cBhvr>
                                          <p:tavLst>
                                            <p:tav tm="0">
                                              <p:val>
                                                <p:strVal val="#ppt_x"/>
                                              </p:val>
                                            </p:tav>
                                            <p:tav tm="100000">
                                              <p:val>
                                                <p:strVal val="#ppt_x"/>
                                              </p:val>
                                            </p:tav>
                                          </p:tavLst>
                                        </p:anim>
                                        <p:anim calcmode="lin" valueType="num" p14:bounceEnd="72000">
                                          <p:cBhvr additive="base">
                                            <p:cTn id="12" dur="30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accel="37667" fill="hold" nodeType="withEffect" p14:presetBounceEnd="72000">
                                      <p:stCondLst>
                                        <p:cond delay="1100"/>
                                      </p:stCondLst>
                                      <p:childTnLst>
                                        <p:set>
                                          <p:cBhvr>
                                            <p:cTn id="14" dur="1" fill="hold">
                                              <p:stCondLst>
                                                <p:cond delay="0"/>
                                              </p:stCondLst>
                                            </p:cTn>
                                            <p:tgtEl>
                                              <p:spTgt spid="37"/>
                                            </p:tgtEl>
                                            <p:attrNameLst>
                                              <p:attrName>style.visibility</p:attrName>
                                            </p:attrNameLst>
                                          </p:cBhvr>
                                          <p:to>
                                            <p:strVal val="visible"/>
                                          </p:to>
                                        </p:set>
                                        <p:anim calcmode="lin" valueType="num" p14:bounceEnd="72000">
                                          <p:cBhvr additive="base">
                                            <p:cTn id="15" dur="30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16" dur="30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2" accel="56000" fill="hold" nodeType="withEffect" p14:presetBounceEnd="72000">
                                      <p:stCondLst>
                                        <p:cond delay="1600"/>
                                      </p:stCondLst>
                                      <p:childTnLst>
                                        <p:set>
                                          <p:cBhvr>
                                            <p:cTn id="18" dur="1" fill="hold">
                                              <p:stCondLst>
                                                <p:cond delay="0"/>
                                              </p:stCondLst>
                                            </p:cTn>
                                            <p:tgtEl>
                                              <p:spTgt spid="34"/>
                                            </p:tgtEl>
                                            <p:attrNameLst>
                                              <p:attrName>style.visibility</p:attrName>
                                            </p:attrNameLst>
                                          </p:cBhvr>
                                          <p:to>
                                            <p:strVal val="visible"/>
                                          </p:to>
                                        </p:set>
                                        <p:anim calcmode="lin" valueType="num" p14:bounceEnd="72000">
                                          <p:cBhvr additive="base">
                                            <p:cTn id="19" dur="3000" fill="hold"/>
                                            <p:tgtEl>
                                              <p:spTgt spid="34"/>
                                            </p:tgtEl>
                                            <p:attrNameLst>
                                              <p:attrName>ppt_x</p:attrName>
                                            </p:attrNameLst>
                                          </p:cBhvr>
                                          <p:tavLst>
                                            <p:tav tm="0">
                                              <p:val>
                                                <p:strVal val="1+#ppt_w/2"/>
                                              </p:val>
                                            </p:tav>
                                            <p:tav tm="100000">
                                              <p:val>
                                                <p:strVal val="#ppt_x"/>
                                              </p:val>
                                            </p:tav>
                                          </p:tavLst>
                                        </p:anim>
                                        <p:anim calcmode="lin" valueType="num" p14:bounceEnd="72000">
                                          <p:cBhvr additive="base">
                                            <p:cTn id="20" dur="30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2" accel="56000" fill="hold" nodeType="withEffect" p14:presetBounceEnd="72000">
                                      <p:stCondLst>
                                        <p:cond delay="2100"/>
                                      </p:stCondLst>
                                      <p:childTnLst>
                                        <p:set>
                                          <p:cBhvr>
                                            <p:cTn id="22" dur="1" fill="hold">
                                              <p:stCondLst>
                                                <p:cond delay="0"/>
                                              </p:stCondLst>
                                            </p:cTn>
                                            <p:tgtEl>
                                              <p:spTgt spid="36"/>
                                            </p:tgtEl>
                                            <p:attrNameLst>
                                              <p:attrName>style.visibility</p:attrName>
                                            </p:attrNameLst>
                                          </p:cBhvr>
                                          <p:to>
                                            <p:strVal val="visible"/>
                                          </p:to>
                                        </p:set>
                                        <p:anim calcmode="lin" valueType="num" p14:bounceEnd="72000">
                                          <p:cBhvr additive="base">
                                            <p:cTn id="23" dur="3000" fill="hold"/>
                                            <p:tgtEl>
                                              <p:spTgt spid="36"/>
                                            </p:tgtEl>
                                            <p:attrNameLst>
                                              <p:attrName>ppt_x</p:attrName>
                                            </p:attrNameLst>
                                          </p:cBhvr>
                                          <p:tavLst>
                                            <p:tav tm="0">
                                              <p:val>
                                                <p:strVal val="1+#ppt_w/2"/>
                                              </p:val>
                                            </p:tav>
                                            <p:tav tm="100000">
                                              <p:val>
                                                <p:strVal val="#ppt_x"/>
                                              </p:val>
                                            </p:tav>
                                          </p:tavLst>
                                        </p:anim>
                                        <p:anim calcmode="lin" valueType="num" p14:bounceEnd="72000">
                                          <p:cBhvr additive="base">
                                            <p:cTn id="24" dur="3000" fill="hold"/>
                                            <p:tgtEl>
                                              <p:spTgt spid="36"/>
                                            </p:tgtEl>
                                            <p:attrNameLst>
                                              <p:attrName>ppt_y</p:attrName>
                                            </p:attrNameLst>
                                          </p:cBhvr>
                                          <p:tavLst>
                                            <p:tav tm="0">
                                              <p:val>
                                                <p:strVal val="#ppt_y"/>
                                              </p:val>
                                            </p:tav>
                                            <p:tav tm="100000">
                                              <p:val>
                                                <p:strVal val="#ppt_y"/>
                                              </p:val>
                                            </p:tav>
                                          </p:tavLst>
                                        </p:anim>
                                      </p:childTnLst>
                                    </p:cTn>
                                  </p:par>
                                  <p:par>
                                    <p:cTn id="25" presetID="2" presetClass="entr" presetSubtype="2" accel="56000" fill="hold" nodeType="withEffect" p14:presetBounceEnd="72000">
                                      <p:stCondLst>
                                        <p:cond delay="2600"/>
                                      </p:stCondLst>
                                      <p:childTnLst>
                                        <p:set>
                                          <p:cBhvr>
                                            <p:cTn id="26" dur="1" fill="hold">
                                              <p:stCondLst>
                                                <p:cond delay="0"/>
                                              </p:stCondLst>
                                            </p:cTn>
                                            <p:tgtEl>
                                              <p:spTgt spid="38"/>
                                            </p:tgtEl>
                                            <p:attrNameLst>
                                              <p:attrName>style.visibility</p:attrName>
                                            </p:attrNameLst>
                                          </p:cBhvr>
                                          <p:to>
                                            <p:strVal val="visible"/>
                                          </p:to>
                                        </p:set>
                                        <p:anim calcmode="lin" valueType="num" p14:bounceEnd="72000">
                                          <p:cBhvr additive="base">
                                            <p:cTn id="27" dur="3000" fill="hold"/>
                                            <p:tgtEl>
                                              <p:spTgt spid="38"/>
                                            </p:tgtEl>
                                            <p:attrNameLst>
                                              <p:attrName>ppt_x</p:attrName>
                                            </p:attrNameLst>
                                          </p:cBhvr>
                                          <p:tavLst>
                                            <p:tav tm="0">
                                              <p:val>
                                                <p:strVal val="1+#ppt_w/2"/>
                                              </p:val>
                                            </p:tav>
                                            <p:tav tm="100000">
                                              <p:val>
                                                <p:strVal val="#ppt_x"/>
                                              </p:val>
                                            </p:tav>
                                          </p:tavLst>
                                        </p:anim>
                                        <p:anim calcmode="lin" valueType="num" p14:bounceEnd="72000">
                                          <p:cBhvr additive="base">
                                            <p:cTn id="28" dur="30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2" accel="56000" fill="hold" nodeType="withEffect" p14:presetBounceEnd="72000">
                                      <p:stCondLst>
                                        <p:cond delay="3400"/>
                                      </p:stCondLst>
                                      <p:childTnLst>
                                        <p:set>
                                          <p:cBhvr>
                                            <p:cTn id="30" dur="1" fill="hold">
                                              <p:stCondLst>
                                                <p:cond delay="0"/>
                                              </p:stCondLst>
                                            </p:cTn>
                                            <p:tgtEl>
                                              <p:spTgt spid="35"/>
                                            </p:tgtEl>
                                            <p:attrNameLst>
                                              <p:attrName>style.visibility</p:attrName>
                                            </p:attrNameLst>
                                          </p:cBhvr>
                                          <p:to>
                                            <p:strVal val="visible"/>
                                          </p:to>
                                        </p:set>
                                        <p:anim calcmode="lin" valueType="num" p14:bounceEnd="72000">
                                          <p:cBhvr additive="base">
                                            <p:cTn id="31" dur="3000" fill="hold"/>
                                            <p:tgtEl>
                                              <p:spTgt spid="35"/>
                                            </p:tgtEl>
                                            <p:attrNameLst>
                                              <p:attrName>ppt_x</p:attrName>
                                            </p:attrNameLst>
                                          </p:cBhvr>
                                          <p:tavLst>
                                            <p:tav tm="0">
                                              <p:val>
                                                <p:strVal val="1+#ppt_w/2"/>
                                              </p:val>
                                            </p:tav>
                                            <p:tav tm="100000">
                                              <p:val>
                                                <p:strVal val="#ppt_x"/>
                                              </p:val>
                                            </p:tav>
                                          </p:tavLst>
                                        </p:anim>
                                        <p:anim calcmode="lin" valueType="num" p14:bounceEnd="72000">
                                          <p:cBhvr additive="base">
                                            <p:cTn id="32" dur="3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766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0" fill="hold"/>
                                            <p:tgtEl>
                                              <p:spTgt spid="33"/>
                                            </p:tgtEl>
                                            <p:attrNameLst>
                                              <p:attrName>ppt_x</p:attrName>
                                            </p:attrNameLst>
                                          </p:cBhvr>
                                          <p:tavLst>
                                            <p:tav tm="0">
                                              <p:val>
                                                <p:strVal val="#ppt_x"/>
                                              </p:val>
                                            </p:tav>
                                            <p:tav tm="100000">
                                              <p:val>
                                                <p:strVal val="#ppt_x"/>
                                              </p:val>
                                            </p:tav>
                                          </p:tavLst>
                                        </p:anim>
                                        <p:anim calcmode="lin" valueType="num">
                                          <p:cBhvr additive="base">
                                            <p:cTn id="8" dur="3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accel="37667" fill="hold" nodeType="withEffect">
                                      <p:stCondLst>
                                        <p:cond delay="50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3000" fill="hold"/>
                                            <p:tgtEl>
                                              <p:spTgt spid="39"/>
                                            </p:tgtEl>
                                            <p:attrNameLst>
                                              <p:attrName>ppt_x</p:attrName>
                                            </p:attrNameLst>
                                          </p:cBhvr>
                                          <p:tavLst>
                                            <p:tav tm="0">
                                              <p:val>
                                                <p:strVal val="#ppt_x"/>
                                              </p:val>
                                            </p:tav>
                                            <p:tav tm="100000">
                                              <p:val>
                                                <p:strVal val="#ppt_x"/>
                                              </p:val>
                                            </p:tav>
                                          </p:tavLst>
                                        </p:anim>
                                        <p:anim calcmode="lin" valueType="num">
                                          <p:cBhvr additive="base">
                                            <p:cTn id="12" dur="30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accel="37667" fill="hold" nodeType="withEffect">
                                      <p:stCondLst>
                                        <p:cond delay="110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3000" fill="hold"/>
                                            <p:tgtEl>
                                              <p:spTgt spid="37"/>
                                            </p:tgtEl>
                                            <p:attrNameLst>
                                              <p:attrName>ppt_x</p:attrName>
                                            </p:attrNameLst>
                                          </p:cBhvr>
                                          <p:tavLst>
                                            <p:tav tm="0">
                                              <p:val>
                                                <p:strVal val="#ppt_x"/>
                                              </p:val>
                                            </p:tav>
                                            <p:tav tm="100000">
                                              <p:val>
                                                <p:strVal val="#ppt_x"/>
                                              </p:val>
                                            </p:tav>
                                          </p:tavLst>
                                        </p:anim>
                                        <p:anim calcmode="lin" valueType="num">
                                          <p:cBhvr additive="base">
                                            <p:cTn id="16" dur="30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2" accel="56000" fill="hold" nodeType="withEffect">
                                      <p:stCondLst>
                                        <p:cond delay="160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3000" fill="hold"/>
                                            <p:tgtEl>
                                              <p:spTgt spid="34"/>
                                            </p:tgtEl>
                                            <p:attrNameLst>
                                              <p:attrName>ppt_x</p:attrName>
                                            </p:attrNameLst>
                                          </p:cBhvr>
                                          <p:tavLst>
                                            <p:tav tm="0">
                                              <p:val>
                                                <p:strVal val="1+#ppt_w/2"/>
                                              </p:val>
                                            </p:tav>
                                            <p:tav tm="100000">
                                              <p:val>
                                                <p:strVal val="#ppt_x"/>
                                              </p:val>
                                            </p:tav>
                                          </p:tavLst>
                                        </p:anim>
                                        <p:anim calcmode="lin" valueType="num">
                                          <p:cBhvr additive="base">
                                            <p:cTn id="20" dur="30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2" accel="56000" fill="hold" nodeType="withEffect">
                                      <p:stCondLst>
                                        <p:cond delay="210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3000" fill="hold"/>
                                            <p:tgtEl>
                                              <p:spTgt spid="36"/>
                                            </p:tgtEl>
                                            <p:attrNameLst>
                                              <p:attrName>ppt_x</p:attrName>
                                            </p:attrNameLst>
                                          </p:cBhvr>
                                          <p:tavLst>
                                            <p:tav tm="0">
                                              <p:val>
                                                <p:strVal val="1+#ppt_w/2"/>
                                              </p:val>
                                            </p:tav>
                                            <p:tav tm="100000">
                                              <p:val>
                                                <p:strVal val="#ppt_x"/>
                                              </p:val>
                                            </p:tav>
                                          </p:tavLst>
                                        </p:anim>
                                        <p:anim calcmode="lin" valueType="num">
                                          <p:cBhvr additive="base">
                                            <p:cTn id="24" dur="3000" fill="hold"/>
                                            <p:tgtEl>
                                              <p:spTgt spid="36"/>
                                            </p:tgtEl>
                                            <p:attrNameLst>
                                              <p:attrName>ppt_y</p:attrName>
                                            </p:attrNameLst>
                                          </p:cBhvr>
                                          <p:tavLst>
                                            <p:tav tm="0">
                                              <p:val>
                                                <p:strVal val="#ppt_y"/>
                                              </p:val>
                                            </p:tav>
                                            <p:tav tm="100000">
                                              <p:val>
                                                <p:strVal val="#ppt_y"/>
                                              </p:val>
                                            </p:tav>
                                          </p:tavLst>
                                        </p:anim>
                                      </p:childTnLst>
                                    </p:cTn>
                                  </p:par>
                                  <p:par>
                                    <p:cTn id="25" presetID="2" presetClass="entr" presetSubtype="2" accel="56000" fill="hold" nodeType="withEffect">
                                      <p:stCondLst>
                                        <p:cond delay="260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3000" fill="hold"/>
                                            <p:tgtEl>
                                              <p:spTgt spid="38"/>
                                            </p:tgtEl>
                                            <p:attrNameLst>
                                              <p:attrName>ppt_x</p:attrName>
                                            </p:attrNameLst>
                                          </p:cBhvr>
                                          <p:tavLst>
                                            <p:tav tm="0">
                                              <p:val>
                                                <p:strVal val="1+#ppt_w/2"/>
                                              </p:val>
                                            </p:tav>
                                            <p:tav tm="100000">
                                              <p:val>
                                                <p:strVal val="#ppt_x"/>
                                              </p:val>
                                            </p:tav>
                                          </p:tavLst>
                                        </p:anim>
                                        <p:anim calcmode="lin" valueType="num">
                                          <p:cBhvr additive="base">
                                            <p:cTn id="28" dur="30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2" accel="56000" fill="hold" nodeType="withEffect">
                                      <p:stCondLst>
                                        <p:cond delay="340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3000" fill="hold"/>
                                            <p:tgtEl>
                                              <p:spTgt spid="35"/>
                                            </p:tgtEl>
                                            <p:attrNameLst>
                                              <p:attrName>ppt_x</p:attrName>
                                            </p:attrNameLst>
                                          </p:cBhvr>
                                          <p:tavLst>
                                            <p:tav tm="0">
                                              <p:val>
                                                <p:strVal val="1+#ppt_w/2"/>
                                              </p:val>
                                            </p:tav>
                                            <p:tav tm="100000">
                                              <p:val>
                                                <p:strVal val="#ppt_x"/>
                                              </p:val>
                                            </p:tav>
                                          </p:tavLst>
                                        </p:anim>
                                        <p:anim calcmode="lin" valueType="num">
                                          <p:cBhvr additive="base">
                                            <p:cTn id="32" dur="3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F0F96B1-4B35-4818-A5C1-5EC6FFFA31C4}"/>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73DA629F-899D-48D0-B344-DF4B4A4C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5" name="Picture 14">
              <a:extLst>
                <a:ext uri="{FF2B5EF4-FFF2-40B4-BE49-F238E27FC236}">
                  <a16:creationId xmlns:a16="http://schemas.microsoft.com/office/drawing/2014/main" id="{01B89726-9362-44DD-A8AC-51D960CF20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3266556" y="3830524"/>
            <a:ext cx="2427268" cy="267765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r>
              <a:rPr lang="en-US" sz="2800" b="1" i="0" u="none" strike="noStrike" baseline="0" dirty="0">
                <a:solidFill>
                  <a:schemeClr val="bg1"/>
                </a:solidFill>
                <a:latin typeface="Alaska" panose="020E0602030304020303" pitchFamily="34" charset="0"/>
                <a:ea typeface="Cambria" panose="02040503050406030204" pitchFamily="18" charset="0"/>
              </a:rPr>
              <a:t>Making </a:t>
            </a:r>
          </a:p>
          <a:p>
            <a:r>
              <a:rPr lang="en-US" sz="2800" b="1" i="0" u="none" strike="noStrike" baseline="0" dirty="0">
                <a:solidFill>
                  <a:schemeClr val="bg1"/>
                </a:solidFill>
                <a:latin typeface="Alaska" panose="020E0602030304020303" pitchFamily="34" charset="0"/>
                <a:ea typeface="Cambria" panose="02040503050406030204" pitchFamily="18" charset="0"/>
              </a:rPr>
              <a:t>Cost-Effective </a:t>
            </a:r>
          </a:p>
          <a:p>
            <a:r>
              <a:rPr lang="en-US" sz="2800" b="1" i="0" u="none" strike="noStrike" baseline="0" dirty="0">
                <a:solidFill>
                  <a:schemeClr val="bg1"/>
                </a:solidFill>
                <a:latin typeface="Alaska" panose="020E0602030304020303" pitchFamily="34" charset="0"/>
                <a:ea typeface="Cambria" panose="02040503050406030204" pitchFamily="18" charset="0"/>
              </a:rPr>
              <a:t>Pest Traps</a:t>
            </a:r>
          </a:p>
          <a:p>
            <a:r>
              <a:rPr lang="en-US" sz="2800" b="1" i="0" u="none" strike="noStrike" baseline="0" dirty="0">
                <a:solidFill>
                  <a:schemeClr val="bg1"/>
                </a:solidFill>
                <a:latin typeface="Alaska" panose="020E0602030304020303" pitchFamily="34" charset="0"/>
                <a:ea typeface="Cambria" panose="02040503050406030204" pitchFamily="18" charset="0"/>
              </a:rPr>
              <a:t>by School </a:t>
            </a:r>
          </a:p>
          <a:p>
            <a:r>
              <a:rPr lang="en-US" sz="2800" b="1" i="0" u="none" strike="noStrike" baseline="0" dirty="0">
                <a:solidFill>
                  <a:schemeClr val="bg1"/>
                </a:solidFill>
                <a:latin typeface="Alaska" panose="020E0602030304020303" pitchFamily="34" charset="0"/>
                <a:ea typeface="Cambria" panose="02040503050406030204" pitchFamily="18" charset="0"/>
              </a:rPr>
              <a:t>Students</a:t>
            </a:r>
            <a:endParaRPr lang="en-US" sz="2800" b="1" dirty="0">
              <a:solidFill>
                <a:schemeClr val="bg1"/>
              </a:solidFill>
              <a:latin typeface="Alaska" panose="020E0602030304020303" pitchFamily="34" charset="0"/>
              <a:ea typeface="Cambria" panose="02040503050406030204" pitchFamily="18" charset="0"/>
              <a:cs typeface="Arial" panose="020B0604020202020204" pitchFamily="34" charset="0"/>
            </a:endParaRPr>
          </a:p>
          <a:p>
            <a:endParaRPr lang="en-US" sz="2800" b="1" dirty="0">
              <a:solidFill>
                <a:schemeClr val="bg1"/>
              </a:solidFill>
              <a:latin typeface="Alaska" panose="020E0602030304020303" pitchFamily="34"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9AD64880-3BA0-431D-AB46-CAE0112E6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487" y="319485"/>
            <a:ext cx="4499669" cy="6275295"/>
          </a:xfrm>
          <a:prstGeom prst="rect">
            <a:avLst/>
          </a:prstGeom>
        </p:spPr>
      </p:pic>
      <p:sp>
        <p:nvSpPr>
          <p:cNvPr id="9" name="Text Box 3">
            <a:extLst>
              <a:ext uri="{FF2B5EF4-FFF2-40B4-BE49-F238E27FC236}">
                <a16:creationId xmlns:a16="http://schemas.microsoft.com/office/drawing/2014/main" id="{A9845BA8-454C-4E4A-8A25-D02FC167EE33}"/>
              </a:ext>
            </a:extLst>
          </p:cNvPr>
          <p:cNvSpPr txBox="1">
            <a:spLocks noChangeArrowheads="1"/>
          </p:cNvSpPr>
          <p:nvPr/>
        </p:nvSpPr>
        <p:spPr bwMode="auto">
          <a:xfrm>
            <a:off x="1032358" y="1133163"/>
            <a:ext cx="3910045"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l"/>
            <a:r>
              <a:rPr lang="en-US" sz="2000" b="1" i="0" u="none" strike="noStrike" baseline="0" dirty="0">
                <a:solidFill>
                  <a:schemeClr val="bg1"/>
                </a:solidFill>
                <a:latin typeface="Alaska" panose="020E0602030304020303" pitchFamily="34" charset="0"/>
                <a:ea typeface="Cambria" panose="02040503050406030204" pitchFamily="18" charset="0"/>
              </a:rPr>
              <a:t>Kindling Scientific Temper among</a:t>
            </a:r>
          </a:p>
          <a:p>
            <a:pPr algn="l"/>
            <a:r>
              <a:rPr lang="en-US" sz="2000" b="1" i="0" u="none" strike="noStrike" baseline="0" dirty="0">
                <a:solidFill>
                  <a:schemeClr val="bg1"/>
                </a:solidFill>
                <a:latin typeface="Alaska" panose="020E0602030304020303" pitchFamily="34" charset="0"/>
                <a:ea typeface="Cambria" panose="02040503050406030204" pitchFamily="18" charset="0"/>
              </a:rPr>
              <a:t>School Children</a:t>
            </a:r>
            <a:endParaRPr lang="en-US" sz="2800" b="1" dirty="0">
              <a:solidFill>
                <a:schemeClr val="bg1"/>
              </a:solidFill>
              <a:latin typeface="Alaska" panose="020E0602030304020303" pitchFamily="34" charset="0"/>
              <a:ea typeface="Cambria" panose="02040503050406030204" pitchFamily="18" charset="0"/>
              <a:cs typeface="Arial" panose="020B0604020202020204" pitchFamily="34" charset="0"/>
            </a:endParaRPr>
          </a:p>
        </p:txBody>
      </p:sp>
      <p:sp>
        <p:nvSpPr>
          <p:cNvPr id="10" name="Text Box 3">
            <a:extLst>
              <a:ext uri="{FF2B5EF4-FFF2-40B4-BE49-F238E27FC236}">
                <a16:creationId xmlns:a16="http://schemas.microsoft.com/office/drawing/2014/main" id="{C15DC2F0-4C1F-4DC0-87E9-04AD4BB07C44}"/>
              </a:ext>
            </a:extLst>
          </p:cNvPr>
          <p:cNvSpPr txBox="1"/>
          <p:nvPr/>
        </p:nvSpPr>
        <p:spPr>
          <a:xfrm>
            <a:off x="923979" y="593935"/>
            <a:ext cx="3867150" cy="584775"/>
          </a:xfrm>
          <a:prstGeom prst="rect">
            <a:avLst/>
          </a:prstGeom>
          <a:noFill/>
          <a:ln w="9525">
            <a:noFill/>
          </a:ln>
        </p:spPr>
        <p:txBody>
          <a:bodyPr wrap="square">
            <a:spAutoFit/>
          </a:bodyPr>
          <a:lstStyle/>
          <a:p>
            <a:pPr algn="ctr" eaLnBrk="0" hangingPunct="0">
              <a:spcBef>
                <a:spcPct val="50000"/>
              </a:spcBef>
            </a:pPr>
            <a:r>
              <a:rPr lang="en-US" sz="32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32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774505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F0F96B1-4B35-4818-A5C1-5EC6FFFA31C4}"/>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73DA629F-899D-48D0-B344-DF4B4A4C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5" name="Picture 14">
              <a:extLst>
                <a:ext uri="{FF2B5EF4-FFF2-40B4-BE49-F238E27FC236}">
                  <a16:creationId xmlns:a16="http://schemas.microsoft.com/office/drawing/2014/main" id="{01B89726-9362-44DD-A8AC-51D960CF20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7755408" y="892247"/>
            <a:ext cx="2210862"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l"/>
            <a:r>
              <a:rPr lang="en-US" sz="2400" b="1" i="0" u="none" strike="noStrike" baseline="0" dirty="0">
                <a:solidFill>
                  <a:schemeClr val="bg1"/>
                </a:solidFill>
                <a:latin typeface="Alaska" panose="020E0602030304020303" pitchFamily="34" charset="0"/>
                <a:ea typeface="Cambria" panose="02040503050406030204" pitchFamily="18" charset="0"/>
              </a:rPr>
              <a:t>School Syllabus</a:t>
            </a:r>
            <a:endParaRPr lang="en-US" sz="3200" b="1" dirty="0">
              <a:solidFill>
                <a:schemeClr val="bg1"/>
              </a:solidFill>
              <a:latin typeface="Alaska" panose="020E0602030304020303" pitchFamily="34"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ED41B0C-5C10-4374-8F5F-BABEC9732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338" y="2564420"/>
            <a:ext cx="5409662" cy="3633216"/>
          </a:xfrm>
          <a:prstGeom prst="rect">
            <a:avLst/>
          </a:prstGeom>
        </p:spPr>
      </p:pic>
      <p:pic>
        <p:nvPicPr>
          <p:cNvPr id="7" name="Picture 6">
            <a:extLst>
              <a:ext uri="{FF2B5EF4-FFF2-40B4-BE49-F238E27FC236}">
                <a16:creationId xmlns:a16="http://schemas.microsoft.com/office/drawing/2014/main" id="{BB6150F4-8E8D-4B48-B837-EAB78F3E5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5138" y="2564420"/>
            <a:ext cx="5409662" cy="3633216"/>
          </a:xfrm>
          <a:prstGeom prst="rect">
            <a:avLst/>
          </a:prstGeom>
        </p:spPr>
      </p:pic>
      <p:sp>
        <p:nvSpPr>
          <p:cNvPr id="16" name="TextBox 3">
            <a:extLst>
              <a:ext uri="{FF2B5EF4-FFF2-40B4-BE49-F238E27FC236}">
                <a16:creationId xmlns:a16="http://schemas.microsoft.com/office/drawing/2014/main" id="{5B152ACB-F827-4119-81BC-6A1ABC1229DC}"/>
              </a:ext>
            </a:extLst>
          </p:cNvPr>
          <p:cNvSpPr txBox="1">
            <a:spLocks noChangeArrowheads="1"/>
          </p:cNvSpPr>
          <p:nvPr/>
        </p:nvSpPr>
        <p:spPr bwMode="auto">
          <a:xfrm>
            <a:off x="958073" y="1439984"/>
            <a:ext cx="105447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800" b="1" dirty="0">
                <a:solidFill>
                  <a:srgbClr val="FFFF00"/>
                </a:solidFill>
                <a:latin typeface="Cambria" panose="02040503050406030204" pitchFamily="18" charset="0"/>
                <a:ea typeface="Cambria" panose="02040503050406030204" pitchFamily="18" charset="0"/>
                <a:cs typeface="Arial" panose="020B0604020202020204" pitchFamily="34" charset="0"/>
              </a:rPr>
              <a:t>Insect Probe trap has been included in the </a:t>
            </a:r>
          </a:p>
          <a:p>
            <a:pPr algn="ctr" eaLnBrk="1" hangingPunct="1">
              <a:spcBef>
                <a:spcPct val="0"/>
              </a:spcBef>
              <a:buClrTx/>
              <a:buSzTx/>
              <a:buFontTx/>
              <a:buNone/>
            </a:pPr>
            <a:r>
              <a:rPr lang="en-US" altLang="en-US" sz="2800" b="1" dirty="0">
                <a:solidFill>
                  <a:srgbClr val="FFFF00"/>
                </a:solidFill>
                <a:latin typeface="Cambria" panose="02040503050406030204" pitchFamily="18" charset="0"/>
                <a:ea typeface="Cambria" panose="02040503050406030204" pitchFamily="18" charset="0"/>
                <a:cs typeface="Arial" panose="020B0604020202020204" pitchFamily="34" charset="0"/>
              </a:rPr>
              <a:t>Higher Secondary School Syllabus in Agricultural Subject</a:t>
            </a:r>
          </a:p>
        </p:txBody>
      </p:sp>
      <p:sp>
        <p:nvSpPr>
          <p:cNvPr id="10" name="Text Box 3">
            <a:extLst>
              <a:ext uri="{FF2B5EF4-FFF2-40B4-BE49-F238E27FC236}">
                <a16:creationId xmlns:a16="http://schemas.microsoft.com/office/drawing/2014/main" id="{DF65A636-8C50-4056-9A3F-B7E6073338D3}"/>
              </a:ext>
            </a:extLst>
          </p:cNvPr>
          <p:cNvSpPr txBox="1"/>
          <p:nvPr/>
        </p:nvSpPr>
        <p:spPr>
          <a:xfrm>
            <a:off x="7635717" y="367976"/>
            <a:ext cx="3867150" cy="584775"/>
          </a:xfrm>
          <a:prstGeom prst="rect">
            <a:avLst/>
          </a:prstGeom>
          <a:noFill/>
          <a:ln w="9525">
            <a:noFill/>
          </a:ln>
        </p:spPr>
        <p:txBody>
          <a:bodyPr wrap="square">
            <a:spAutoFit/>
          </a:bodyPr>
          <a:lstStyle/>
          <a:p>
            <a:pPr algn="ctr" eaLnBrk="0" hangingPunct="0">
              <a:spcBef>
                <a:spcPct val="50000"/>
              </a:spcBef>
            </a:pPr>
            <a:r>
              <a:rPr lang="en-US" sz="32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32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570587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F0F96B1-4B35-4818-A5C1-5EC6FFFA31C4}"/>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73DA629F-899D-48D0-B344-DF4B4A4C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5" name="Picture 14">
              <a:extLst>
                <a:ext uri="{FF2B5EF4-FFF2-40B4-BE49-F238E27FC236}">
                  <a16:creationId xmlns:a16="http://schemas.microsoft.com/office/drawing/2014/main" id="{01B89726-9362-44DD-A8AC-51D960CF20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20" name="Text Box 16">
            <a:extLst>
              <a:ext uri="{FF2B5EF4-FFF2-40B4-BE49-F238E27FC236}">
                <a16:creationId xmlns:a16="http://schemas.microsoft.com/office/drawing/2014/main" id="{A89283D5-6C66-459D-81D1-EDDE34475A30}"/>
              </a:ext>
            </a:extLst>
          </p:cNvPr>
          <p:cNvSpPr txBox="1"/>
          <p:nvPr/>
        </p:nvSpPr>
        <p:spPr>
          <a:xfrm>
            <a:off x="970847" y="1365668"/>
            <a:ext cx="3975663" cy="523220"/>
          </a:xfrm>
          <a:prstGeom prst="rect">
            <a:avLst/>
          </a:prstGeom>
          <a:noFill/>
          <a:ln w="9525">
            <a:noFill/>
          </a:ln>
        </p:spPr>
        <p:txBody>
          <a:bodyPr wrap="square">
            <a:spAutoFit/>
          </a:bodyPr>
          <a:lstStyle/>
          <a:p>
            <a:r>
              <a:rPr lang="en-US" sz="2800" b="1" dirty="0">
                <a:solidFill>
                  <a:srgbClr val="FFFF00"/>
                </a:solidFill>
                <a:latin typeface="Cambria" panose="02040503050406030204" pitchFamily="18" charset="0"/>
                <a:ea typeface="Cambria" panose="02040503050406030204" pitchFamily="18" charset="0"/>
              </a:rPr>
              <a:t>Technology</a:t>
            </a:r>
          </a:p>
        </p:txBody>
      </p:sp>
      <p:pic>
        <p:nvPicPr>
          <p:cNvPr id="21" name="Picture 17" descr="Moh 7">
            <a:extLst>
              <a:ext uri="{FF2B5EF4-FFF2-40B4-BE49-F238E27FC236}">
                <a16:creationId xmlns:a16="http://schemas.microsoft.com/office/drawing/2014/main" id="{F93AC32D-1901-43B2-BDCF-15C0CB4C33DF}"/>
              </a:ext>
            </a:extLst>
          </p:cNvPr>
          <p:cNvPicPr>
            <a:picLocks noChangeAspect="1"/>
          </p:cNvPicPr>
          <p:nvPr/>
        </p:nvPicPr>
        <p:blipFill>
          <a:blip r:embed="rId4"/>
          <a:srcRect l="10335" r="6992"/>
          <a:stretch>
            <a:fillRect/>
          </a:stretch>
        </p:blipFill>
        <p:spPr>
          <a:xfrm>
            <a:off x="5149147" y="309903"/>
            <a:ext cx="1727200" cy="1503363"/>
          </a:xfrm>
          <a:prstGeom prst="rect">
            <a:avLst/>
          </a:prstGeom>
          <a:noFill/>
          <a:ln w="9525">
            <a:noFill/>
          </a:ln>
        </p:spPr>
      </p:pic>
      <p:grpSp>
        <p:nvGrpSpPr>
          <p:cNvPr id="4" name="Group 3">
            <a:extLst>
              <a:ext uri="{FF2B5EF4-FFF2-40B4-BE49-F238E27FC236}">
                <a16:creationId xmlns:a16="http://schemas.microsoft.com/office/drawing/2014/main" id="{D3D7FC5A-C9D9-4B40-AFAA-0C0E9352B657}"/>
              </a:ext>
            </a:extLst>
          </p:cNvPr>
          <p:cNvGrpSpPr/>
          <p:nvPr/>
        </p:nvGrpSpPr>
        <p:grpSpPr>
          <a:xfrm>
            <a:off x="1063555" y="4207302"/>
            <a:ext cx="3288030" cy="1981200"/>
            <a:chOff x="789305" y="2408555"/>
            <a:chExt cx="3288030" cy="1981200"/>
          </a:xfrm>
        </p:grpSpPr>
        <p:pic>
          <p:nvPicPr>
            <p:cNvPr id="19" name="Picture 7" descr="Moh 1">
              <a:extLst>
                <a:ext uri="{FF2B5EF4-FFF2-40B4-BE49-F238E27FC236}">
                  <a16:creationId xmlns:a16="http://schemas.microsoft.com/office/drawing/2014/main" id="{F84B812B-AA35-419A-86FA-F045B2205B53}"/>
                </a:ext>
              </a:extLst>
            </p:cNvPr>
            <p:cNvPicPr>
              <a:picLocks noChangeAspect="1"/>
            </p:cNvPicPr>
            <p:nvPr/>
          </p:nvPicPr>
          <p:blipFill>
            <a:blip r:embed="rId5"/>
            <a:stretch>
              <a:fillRect/>
            </a:stretch>
          </p:blipFill>
          <p:spPr>
            <a:xfrm>
              <a:off x="789305" y="2408555"/>
              <a:ext cx="3288030" cy="1981200"/>
            </a:xfrm>
            <a:prstGeom prst="rect">
              <a:avLst/>
            </a:prstGeom>
            <a:noFill/>
            <a:ln w="9525">
              <a:noFill/>
            </a:ln>
          </p:spPr>
        </p:pic>
        <p:sp>
          <p:nvSpPr>
            <p:cNvPr id="24" name="TextBox 23">
              <a:extLst>
                <a:ext uri="{FF2B5EF4-FFF2-40B4-BE49-F238E27FC236}">
                  <a16:creationId xmlns:a16="http://schemas.microsoft.com/office/drawing/2014/main" id="{744F2C34-4207-4B48-90E3-1CC94D4FBADA}"/>
                </a:ext>
              </a:extLst>
            </p:cNvPr>
            <p:cNvSpPr txBox="1"/>
            <p:nvPr/>
          </p:nvSpPr>
          <p:spPr>
            <a:xfrm>
              <a:off x="966097" y="2545894"/>
              <a:ext cx="1467223"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2003  TN</a:t>
              </a:r>
              <a:endParaRPr lang="en-US" dirty="0">
                <a:solidFill>
                  <a:schemeClr val="bg1"/>
                </a:solidFill>
              </a:endParaRPr>
            </a:p>
          </p:txBody>
        </p:sp>
      </p:grpSp>
      <p:grpSp>
        <p:nvGrpSpPr>
          <p:cNvPr id="9" name="Group 8">
            <a:extLst>
              <a:ext uri="{FF2B5EF4-FFF2-40B4-BE49-F238E27FC236}">
                <a16:creationId xmlns:a16="http://schemas.microsoft.com/office/drawing/2014/main" id="{0287C280-1860-493D-A5E5-6EFFFB9E300D}"/>
              </a:ext>
            </a:extLst>
          </p:cNvPr>
          <p:cNvGrpSpPr/>
          <p:nvPr/>
        </p:nvGrpSpPr>
        <p:grpSpPr>
          <a:xfrm>
            <a:off x="4569075" y="4172378"/>
            <a:ext cx="2952750" cy="1976437"/>
            <a:chOff x="4200780" y="1371099"/>
            <a:chExt cx="2952750" cy="1976437"/>
          </a:xfrm>
        </p:grpSpPr>
        <p:pic>
          <p:nvPicPr>
            <p:cNvPr id="22" name="Picture 8" descr="Moh 3">
              <a:extLst>
                <a:ext uri="{FF2B5EF4-FFF2-40B4-BE49-F238E27FC236}">
                  <a16:creationId xmlns:a16="http://schemas.microsoft.com/office/drawing/2014/main" id="{354F9639-EDC3-4340-B040-89C78D8EB32D}"/>
                </a:ext>
              </a:extLst>
            </p:cNvPr>
            <p:cNvPicPr>
              <a:picLocks noChangeAspect="1"/>
            </p:cNvPicPr>
            <p:nvPr/>
          </p:nvPicPr>
          <p:blipFill>
            <a:blip r:embed="rId6"/>
            <a:stretch>
              <a:fillRect/>
            </a:stretch>
          </p:blipFill>
          <p:spPr>
            <a:xfrm>
              <a:off x="4200780" y="1371099"/>
              <a:ext cx="2952750" cy="1976437"/>
            </a:xfrm>
            <a:prstGeom prst="rect">
              <a:avLst/>
            </a:prstGeom>
            <a:noFill/>
            <a:ln w="9525">
              <a:noFill/>
            </a:ln>
          </p:spPr>
        </p:pic>
        <p:sp>
          <p:nvSpPr>
            <p:cNvPr id="26" name="TextBox 25">
              <a:extLst>
                <a:ext uri="{FF2B5EF4-FFF2-40B4-BE49-F238E27FC236}">
                  <a16:creationId xmlns:a16="http://schemas.microsoft.com/office/drawing/2014/main" id="{FBA17F53-E67B-4292-BDA6-9AD7A78DABF0}"/>
                </a:ext>
              </a:extLst>
            </p:cNvPr>
            <p:cNvSpPr txBox="1"/>
            <p:nvPr/>
          </p:nvSpPr>
          <p:spPr>
            <a:xfrm>
              <a:off x="4780852" y="1543362"/>
              <a:ext cx="1467223"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2005  TNAU</a:t>
              </a:r>
              <a:endParaRPr lang="en-US" dirty="0">
                <a:solidFill>
                  <a:schemeClr val="bg1"/>
                </a:solidFill>
              </a:endParaRPr>
            </a:p>
          </p:txBody>
        </p:sp>
      </p:grpSp>
      <p:grpSp>
        <p:nvGrpSpPr>
          <p:cNvPr id="7" name="Group 6">
            <a:extLst>
              <a:ext uri="{FF2B5EF4-FFF2-40B4-BE49-F238E27FC236}">
                <a16:creationId xmlns:a16="http://schemas.microsoft.com/office/drawing/2014/main" id="{BDE58681-172D-41AC-9F96-2F968D53A23F}"/>
              </a:ext>
            </a:extLst>
          </p:cNvPr>
          <p:cNvGrpSpPr/>
          <p:nvPr/>
        </p:nvGrpSpPr>
        <p:grpSpPr>
          <a:xfrm>
            <a:off x="4503670" y="1961662"/>
            <a:ext cx="3018155" cy="2016125"/>
            <a:chOff x="8103870" y="2408555"/>
            <a:chExt cx="3018155" cy="2016125"/>
          </a:xfrm>
        </p:grpSpPr>
        <p:pic>
          <p:nvPicPr>
            <p:cNvPr id="17" name="Picture 5" descr="Moh 6">
              <a:extLst>
                <a:ext uri="{FF2B5EF4-FFF2-40B4-BE49-F238E27FC236}">
                  <a16:creationId xmlns:a16="http://schemas.microsoft.com/office/drawing/2014/main" id="{56A49784-A020-4B0B-965D-9F451428D268}"/>
                </a:ext>
              </a:extLst>
            </p:cNvPr>
            <p:cNvPicPr>
              <a:picLocks noChangeAspect="1"/>
            </p:cNvPicPr>
            <p:nvPr/>
          </p:nvPicPr>
          <p:blipFill>
            <a:blip r:embed="rId7"/>
            <a:stretch>
              <a:fillRect/>
            </a:stretch>
          </p:blipFill>
          <p:spPr>
            <a:xfrm>
              <a:off x="8103870" y="2408555"/>
              <a:ext cx="3018155" cy="2016125"/>
            </a:xfrm>
            <a:prstGeom prst="rect">
              <a:avLst/>
            </a:prstGeom>
            <a:noFill/>
            <a:ln w="9525">
              <a:noFill/>
            </a:ln>
          </p:spPr>
        </p:pic>
        <p:sp>
          <p:nvSpPr>
            <p:cNvPr id="27" name="TextBox 26">
              <a:extLst>
                <a:ext uri="{FF2B5EF4-FFF2-40B4-BE49-F238E27FC236}">
                  <a16:creationId xmlns:a16="http://schemas.microsoft.com/office/drawing/2014/main" id="{42A17131-B626-4CB4-A146-3249C12F0D0F}"/>
                </a:ext>
              </a:extLst>
            </p:cNvPr>
            <p:cNvSpPr txBox="1"/>
            <p:nvPr/>
          </p:nvSpPr>
          <p:spPr>
            <a:xfrm>
              <a:off x="8949509" y="2498504"/>
              <a:ext cx="1403444"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1994  ICAR</a:t>
              </a:r>
              <a:endParaRPr lang="en-US" dirty="0">
                <a:solidFill>
                  <a:schemeClr val="bg1"/>
                </a:solidFill>
              </a:endParaRPr>
            </a:p>
          </p:txBody>
        </p:sp>
      </p:grpSp>
      <p:grpSp>
        <p:nvGrpSpPr>
          <p:cNvPr id="3" name="Group 2">
            <a:extLst>
              <a:ext uri="{FF2B5EF4-FFF2-40B4-BE49-F238E27FC236}">
                <a16:creationId xmlns:a16="http://schemas.microsoft.com/office/drawing/2014/main" id="{53BB4859-E85A-4DDD-8752-23BEE95C7A88}"/>
              </a:ext>
            </a:extLst>
          </p:cNvPr>
          <p:cNvGrpSpPr/>
          <p:nvPr/>
        </p:nvGrpSpPr>
        <p:grpSpPr>
          <a:xfrm>
            <a:off x="1081970" y="1961662"/>
            <a:ext cx="3251200" cy="2057400"/>
            <a:chOff x="826135" y="4458335"/>
            <a:chExt cx="3251200" cy="2057400"/>
          </a:xfrm>
        </p:grpSpPr>
        <p:pic>
          <p:nvPicPr>
            <p:cNvPr id="16" name="Picture 4" descr="Moh 2">
              <a:extLst>
                <a:ext uri="{FF2B5EF4-FFF2-40B4-BE49-F238E27FC236}">
                  <a16:creationId xmlns:a16="http://schemas.microsoft.com/office/drawing/2014/main" id="{E6BD995A-D8F5-4D90-99FE-7D509C000F3D}"/>
                </a:ext>
              </a:extLst>
            </p:cNvPr>
            <p:cNvPicPr>
              <a:picLocks noChangeAspect="1"/>
            </p:cNvPicPr>
            <p:nvPr/>
          </p:nvPicPr>
          <p:blipFill>
            <a:blip r:embed="rId8"/>
            <a:stretch>
              <a:fillRect/>
            </a:stretch>
          </p:blipFill>
          <p:spPr>
            <a:xfrm>
              <a:off x="826135" y="4458335"/>
              <a:ext cx="3251200" cy="2057400"/>
            </a:xfrm>
            <a:prstGeom prst="rect">
              <a:avLst/>
            </a:prstGeom>
            <a:noFill/>
            <a:ln w="9525">
              <a:noFill/>
            </a:ln>
          </p:spPr>
        </p:pic>
        <p:sp>
          <p:nvSpPr>
            <p:cNvPr id="28" name="TextBox 27">
              <a:extLst>
                <a:ext uri="{FF2B5EF4-FFF2-40B4-BE49-F238E27FC236}">
                  <a16:creationId xmlns:a16="http://schemas.microsoft.com/office/drawing/2014/main" id="{970EF1FE-7A76-4FB2-8138-9B885791133C}"/>
                </a:ext>
              </a:extLst>
            </p:cNvPr>
            <p:cNvSpPr txBox="1"/>
            <p:nvPr/>
          </p:nvSpPr>
          <p:spPr>
            <a:xfrm>
              <a:off x="966097" y="4638054"/>
              <a:ext cx="1467223"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1993 TN</a:t>
              </a:r>
              <a:endParaRPr lang="en-US" dirty="0">
                <a:solidFill>
                  <a:schemeClr val="bg1"/>
                </a:solidFill>
              </a:endParaRPr>
            </a:p>
          </p:txBody>
        </p:sp>
      </p:grpSp>
      <p:grpSp>
        <p:nvGrpSpPr>
          <p:cNvPr id="8" name="Group 7">
            <a:extLst>
              <a:ext uri="{FF2B5EF4-FFF2-40B4-BE49-F238E27FC236}">
                <a16:creationId xmlns:a16="http://schemas.microsoft.com/office/drawing/2014/main" id="{2AD5AF35-6E6D-445D-82E1-0786B1F5022A}"/>
              </a:ext>
            </a:extLst>
          </p:cNvPr>
          <p:cNvGrpSpPr/>
          <p:nvPr/>
        </p:nvGrpSpPr>
        <p:grpSpPr>
          <a:xfrm>
            <a:off x="7664690" y="1945870"/>
            <a:ext cx="2951163" cy="2084388"/>
            <a:chOff x="4620260" y="4431030"/>
            <a:chExt cx="2951163" cy="2084388"/>
          </a:xfrm>
        </p:grpSpPr>
        <p:pic>
          <p:nvPicPr>
            <p:cNvPr id="18" name="Picture 6" descr="Moh 5">
              <a:extLst>
                <a:ext uri="{FF2B5EF4-FFF2-40B4-BE49-F238E27FC236}">
                  <a16:creationId xmlns:a16="http://schemas.microsoft.com/office/drawing/2014/main" id="{6EBFD8C5-62B6-444E-84BC-B9229B91A8A3}"/>
                </a:ext>
              </a:extLst>
            </p:cNvPr>
            <p:cNvPicPr>
              <a:picLocks noChangeAspect="1"/>
            </p:cNvPicPr>
            <p:nvPr/>
          </p:nvPicPr>
          <p:blipFill>
            <a:blip r:embed="rId9"/>
            <a:stretch>
              <a:fillRect/>
            </a:stretch>
          </p:blipFill>
          <p:spPr>
            <a:xfrm>
              <a:off x="4620260" y="4431030"/>
              <a:ext cx="2951163" cy="2084388"/>
            </a:xfrm>
            <a:prstGeom prst="rect">
              <a:avLst/>
            </a:prstGeom>
            <a:noFill/>
            <a:ln w="9525">
              <a:noFill/>
            </a:ln>
          </p:spPr>
        </p:pic>
        <p:sp>
          <p:nvSpPr>
            <p:cNvPr id="29" name="TextBox 28">
              <a:extLst>
                <a:ext uri="{FF2B5EF4-FFF2-40B4-BE49-F238E27FC236}">
                  <a16:creationId xmlns:a16="http://schemas.microsoft.com/office/drawing/2014/main" id="{B48C3BCE-EB4B-4BEB-98B3-D101050AFE0E}"/>
                </a:ext>
              </a:extLst>
            </p:cNvPr>
            <p:cNvSpPr txBox="1"/>
            <p:nvPr/>
          </p:nvSpPr>
          <p:spPr>
            <a:xfrm>
              <a:off x="6048815" y="4638054"/>
              <a:ext cx="1320174"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2002  </a:t>
              </a:r>
              <a:r>
                <a:rPr lang="en-US" sz="1800" b="1" dirty="0" err="1">
                  <a:solidFill>
                    <a:schemeClr val="bg1"/>
                  </a:solidFill>
                  <a:latin typeface="Cambria" panose="02040503050406030204" pitchFamily="18" charset="0"/>
                  <a:ea typeface="Cambria" panose="02040503050406030204" pitchFamily="18" charset="0"/>
                </a:rPr>
                <a:t>GoI</a:t>
              </a:r>
              <a:endParaRPr lang="en-US" dirty="0">
                <a:solidFill>
                  <a:schemeClr val="bg1"/>
                </a:solidFill>
              </a:endParaRPr>
            </a:p>
          </p:txBody>
        </p:sp>
      </p:grpSp>
      <p:grpSp>
        <p:nvGrpSpPr>
          <p:cNvPr id="10" name="Group 9">
            <a:extLst>
              <a:ext uri="{FF2B5EF4-FFF2-40B4-BE49-F238E27FC236}">
                <a16:creationId xmlns:a16="http://schemas.microsoft.com/office/drawing/2014/main" id="{4D164CDE-5154-4AA3-AD2A-1570FC96DCB4}"/>
              </a:ext>
            </a:extLst>
          </p:cNvPr>
          <p:cNvGrpSpPr/>
          <p:nvPr/>
        </p:nvGrpSpPr>
        <p:grpSpPr>
          <a:xfrm>
            <a:off x="7648962" y="4160864"/>
            <a:ext cx="2994660" cy="2043430"/>
            <a:chOff x="8103870" y="4451350"/>
            <a:chExt cx="2994660" cy="2043430"/>
          </a:xfrm>
        </p:grpSpPr>
        <p:pic>
          <p:nvPicPr>
            <p:cNvPr id="23" name="Picture 10" descr="D:\Dr.Mohan\ICAR Award 2010\Dr. Mohan.jpg">
              <a:extLst>
                <a:ext uri="{FF2B5EF4-FFF2-40B4-BE49-F238E27FC236}">
                  <a16:creationId xmlns:a16="http://schemas.microsoft.com/office/drawing/2014/main" id="{FAB75489-D6B7-4142-A286-2A8F2AFB3A56}"/>
                </a:ext>
              </a:extLst>
            </p:cNvPr>
            <p:cNvPicPr>
              <a:picLocks noChangeAspect="1"/>
            </p:cNvPicPr>
            <p:nvPr/>
          </p:nvPicPr>
          <p:blipFill>
            <a:blip r:embed="rId10"/>
            <a:stretch>
              <a:fillRect/>
            </a:stretch>
          </p:blipFill>
          <p:spPr>
            <a:xfrm>
              <a:off x="8104505" y="4451350"/>
              <a:ext cx="2994025" cy="2043430"/>
            </a:xfrm>
            <a:prstGeom prst="rect">
              <a:avLst/>
            </a:prstGeom>
            <a:noFill/>
            <a:ln w="9525">
              <a:noFill/>
            </a:ln>
          </p:spPr>
        </p:pic>
        <p:sp>
          <p:nvSpPr>
            <p:cNvPr id="30" name="TextBox 29">
              <a:extLst>
                <a:ext uri="{FF2B5EF4-FFF2-40B4-BE49-F238E27FC236}">
                  <a16:creationId xmlns:a16="http://schemas.microsoft.com/office/drawing/2014/main" id="{383BDA40-0C65-492E-A31F-E420D996A635}"/>
                </a:ext>
              </a:extLst>
            </p:cNvPr>
            <p:cNvSpPr txBox="1"/>
            <p:nvPr/>
          </p:nvSpPr>
          <p:spPr>
            <a:xfrm>
              <a:off x="8103870" y="4458335"/>
              <a:ext cx="1347872"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2010  ICAR</a:t>
              </a:r>
              <a:endParaRPr lang="en-US" dirty="0">
                <a:solidFill>
                  <a:schemeClr val="bg1"/>
                </a:solidFill>
              </a:endParaRPr>
            </a:p>
          </p:txBody>
        </p:sp>
      </p:grpSp>
      <p:sp>
        <p:nvSpPr>
          <p:cNvPr id="31" name="Text Box 3">
            <a:extLst>
              <a:ext uri="{FF2B5EF4-FFF2-40B4-BE49-F238E27FC236}">
                <a16:creationId xmlns:a16="http://schemas.microsoft.com/office/drawing/2014/main" id="{D769092F-9525-44C7-BBF4-7BDAC9205DA0}"/>
              </a:ext>
            </a:extLst>
          </p:cNvPr>
          <p:cNvSpPr txBox="1"/>
          <p:nvPr/>
        </p:nvSpPr>
        <p:spPr>
          <a:xfrm>
            <a:off x="970847" y="862784"/>
            <a:ext cx="3867150" cy="584775"/>
          </a:xfrm>
          <a:prstGeom prst="rect">
            <a:avLst/>
          </a:prstGeom>
          <a:noFill/>
          <a:ln w="9525">
            <a:noFill/>
          </a:ln>
        </p:spPr>
        <p:txBody>
          <a:bodyPr wrap="square">
            <a:spAutoFit/>
          </a:bodyPr>
          <a:lstStyle/>
          <a:p>
            <a:pPr algn="ctr" eaLnBrk="0" hangingPunct="0">
              <a:spcBef>
                <a:spcPct val="50000"/>
              </a:spcBef>
            </a:pPr>
            <a:r>
              <a:rPr lang="en-US" sz="32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32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
        <p:nvSpPr>
          <p:cNvPr id="34" name="Text Box 16">
            <a:extLst>
              <a:ext uri="{FF2B5EF4-FFF2-40B4-BE49-F238E27FC236}">
                <a16:creationId xmlns:a16="http://schemas.microsoft.com/office/drawing/2014/main" id="{2519EDE1-3C07-4A71-85B7-E779AA8C9376}"/>
              </a:ext>
            </a:extLst>
          </p:cNvPr>
          <p:cNvSpPr txBox="1"/>
          <p:nvPr/>
        </p:nvSpPr>
        <p:spPr>
          <a:xfrm>
            <a:off x="970847" y="371422"/>
            <a:ext cx="2308115" cy="523220"/>
          </a:xfrm>
          <a:prstGeom prst="rect">
            <a:avLst/>
          </a:prstGeom>
          <a:noFill/>
          <a:ln w="9525">
            <a:noFill/>
          </a:ln>
        </p:spPr>
        <p:txBody>
          <a:bodyPr wrap="square">
            <a:spAutoFit/>
          </a:bodyPr>
          <a:lstStyle/>
          <a:p>
            <a:r>
              <a:rPr lang="en-US" sz="2800" b="1" dirty="0">
                <a:solidFill>
                  <a:srgbClr val="FFFF00"/>
                </a:solidFill>
                <a:latin typeface="Cambria" panose="02040503050406030204" pitchFamily="18" charset="0"/>
                <a:ea typeface="Cambria" panose="02040503050406030204" pitchFamily="18" charset="0"/>
              </a:rPr>
              <a:t>Awards for</a:t>
            </a:r>
          </a:p>
        </p:txBody>
      </p:sp>
    </p:spTree>
    <p:extLst>
      <p:ext uri="{BB962C8B-B14F-4D97-AF65-F5344CB8AC3E}">
        <p14:creationId xmlns:p14="http://schemas.microsoft.com/office/powerpoint/2010/main" val="3106648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F0F96B1-4B35-4818-A5C1-5EC6FFFA31C4}"/>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73DA629F-899D-48D0-B344-DF4B4A4C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5" name="Picture 14">
              <a:extLst>
                <a:ext uri="{FF2B5EF4-FFF2-40B4-BE49-F238E27FC236}">
                  <a16:creationId xmlns:a16="http://schemas.microsoft.com/office/drawing/2014/main" id="{01B89726-9362-44DD-A8AC-51D960CF20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636701" y="745692"/>
            <a:ext cx="330411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defTabSz="685800" eaLnBrk="1" fontAlgn="auto" hangingPunct="1">
              <a:spcBef>
                <a:spcPts val="0"/>
              </a:spcBef>
              <a:spcAft>
                <a:spcPts val="0"/>
              </a:spcAft>
              <a:defRPr/>
            </a:pPr>
            <a:r>
              <a:rPr lang="en-US" sz="2400" b="1" dirty="0">
                <a:solidFill>
                  <a:schemeClr val="bg1"/>
                </a:solidFill>
                <a:latin typeface="Alaska" panose="020E0602030304020303" pitchFamily="34" charset="0"/>
                <a:cs typeface="Arial" panose="020B0604020202020204" pitchFamily="34" charset="0"/>
              </a:rPr>
              <a:t>Recent Awards (2022)</a:t>
            </a:r>
          </a:p>
        </p:txBody>
      </p:sp>
      <p:sp>
        <p:nvSpPr>
          <p:cNvPr id="20" name="Text Box 16">
            <a:extLst>
              <a:ext uri="{FF2B5EF4-FFF2-40B4-BE49-F238E27FC236}">
                <a16:creationId xmlns:a16="http://schemas.microsoft.com/office/drawing/2014/main" id="{A89283D5-6C66-459D-81D1-EDDE34475A30}"/>
              </a:ext>
            </a:extLst>
          </p:cNvPr>
          <p:cNvSpPr txBox="1"/>
          <p:nvPr/>
        </p:nvSpPr>
        <p:spPr>
          <a:xfrm>
            <a:off x="5379235" y="1441513"/>
            <a:ext cx="6176271" cy="4832092"/>
          </a:xfrm>
          <a:prstGeom prst="rect">
            <a:avLst/>
          </a:prstGeom>
          <a:noFill/>
          <a:ln w="9525">
            <a:noFill/>
          </a:ln>
        </p:spPr>
        <p:txBody>
          <a:bodyPr wrap="square">
            <a:spAutoFit/>
          </a:bodyPr>
          <a:lstStyle/>
          <a:p>
            <a:r>
              <a:rPr lang="en-US" sz="2800" b="1" dirty="0">
                <a:solidFill>
                  <a:srgbClr val="FFFF00"/>
                </a:solidFill>
                <a:latin typeface="Cambria" panose="02040503050406030204" pitchFamily="18" charset="0"/>
                <a:ea typeface="Cambria" panose="02040503050406030204" pitchFamily="18" charset="0"/>
              </a:rPr>
              <a:t>1</a:t>
            </a:r>
            <a:r>
              <a:rPr lang="en-US" sz="2800" b="1" baseline="30000" dirty="0">
                <a:solidFill>
                  <a:srgbClr val="FFFF00"/>
                </a:solidFill>
                <a:latin typeface="Cambria" panose="02040503050406030204" pitchFamily="18" charset="0"/>
                <a:ea typeface="Cambria" panose="02040503050406030204" pitchFamily="18" charset="0"/>
              </a:rPr>
              <a:t>st</a:t>
            </a:r>
            <a:r>
              <a:rPr lang="en-US" sz="2800" b="1" dirty="0">
                <a:solidFill>
                  <a:srgbClr val="FFFF00"/>
                </a:solidFill>
                <a:latin typeface="Cambria" panose="02040503050406030204" pitchFamily="18" charset="0"/>
                <a:ea typeface="Cambria" panose="02040503050406030204" pitchFamily="18" charset="0"/>
              </a:rPr>
              <a:t> Position in</a:t>
            </a:r>
          </a:p>
          <a:p>
            <a:r>
              <a:rPr lang="en-US" sz="2800" b="1" dirty="0">
                <a:solidFill>
                  <a:srgbClr val="FFFF00"/>
                </a:solidFill>
                <a:latin typeface="Cambria" panose="02040503050406030204" pitchFamily="18" charset="0"/>
                <a:ea typeface="Cambria" panose="02040503050406030204" pitchFamily="18" charset="0"/>
              </a:rPr>
              <a:t>Video Making Competition </a:t>
            </a:r>
          </a:p>
          <a:p>
            <a:r>
              <a:rPr lang="en-US" sz="2800" b="1" dirty="0">
                <a:solidFill>
                  <a:schemeClr val="bg1">
                    <a:lumMod val="95000"/>
                  </a:schemeClr>
                </a:solidFill>
                <a:latin typeface="Cambria" panose="02040503050406030204" pitchFamily="18" charset="0"/>
                <a:ea typeface="Cambria" panose="02040503050406030204" pitchFamily="18" charset="0"/>
              </a:rPr>
              <a:t>(Video on the impact of probe trap on the  creativity of school Children)</a:t>
            </a:r>
          </a:p>
          <a:p>
            <a:r>
              <a:rPr lang="en-US" sz="2800" b="1" dirty="0">
                <a:solidFill>
                  <a:srgbClr val="FFFF00"/>
                </a:solidFill>
                <a:latin typeface="Cambria" panose="02040503050406030204" pitchFamily="18" charset="0"/>
                <a:ea typeface="Cambria" panose="02040503050406030204" pitchFamily="18" charset="0"/>
              </a:rPr>
              <a:t>of </a:t>
            </a:r>
            <a:r>
              <a:rPr lang="en-US" sz="2800" b="1" dirty="0" err="1">
                <a:solidFill>
                  <a:srgbClr val="FFFF00"/>
                </a:solidFill>
                <a:latin typeface="Cambria" panose="02040503050406030204" pitchFamily="18" charset="0"/>
                <a:ea typeface="Cambria" panose="02040503050406030204" pitchFamily="18" charset="0"/>
              </a:rPr>
              <a:t>Techneev@75</a:t>
            </a:r>
            <a:r>
              <a:rPr lang="en-US" sz="2800" b="1" dirty="0">
                <a:solidFill>
                  <a:srgbClr val="FFFF00"/>
                </a:solidFill>
                <a:latin typeface="Cambria" panose="02040503050406030204" pitchFamily="18" charset="0"/>
                <a:ea typeface="Cambria" panose="02040503050406030204" pitchFamily="18" charset="0"/>
              </a:rPr>
              <a:t> </a:t>
            </a:r>
            <a:r>
              <a:rPr lang="en-US" sz="2800" b="1" dirty="0" err="1">
                <a:solidFill>
                  <a:srgbClr val="FFFF00"/>
                </a:solidFill>
                <a:latin typeface="Cambria" panose="02040503050406030204" pitchFamily="18" charset="0"/>
                <a:ea typeface="Cambria" panose="02040503050406030204" pitchFamily="18" charset="0"/>
              </a:rPr>
              <a:t>programme</a:t>
            </a:r>
            <a:endParaRPr lang="en-US" sz="2800" b="1" dirty="0">
              <a:solidFill>
                <a:srgbClr val="FFFF00"/>
              </a:solidFill>
              <a:latin typeface="Cambria" panose="02040503050406030204" pitchFamily="18" charset="0"/>
              <a:ea typeface="Cambria" panose="02040503050406030204" pitchFamily="18" charset="0"/>
            </a:endParaRPr>
          </a:p>
          <a:p>
            <a:r>
              <a:rPr lang="en-US" sz="2800" b="1" dirty="0">
                <a:solidFill>
                  <a:srgbClr val="FFFF00"/>
                </a:solidFill>
                <a:latin typeface="Cambria" panose="02040503050406030204" pitchFamily="18" charset="0"/>
                <a:ea typeface="Cambria" panose="02040503050406030204" pitchFamily="18" charset="0"/>
              </a:rPr>
              <a:t>on the occasion of </a:t>
            </a:r>
          </a:p>
          <a:p>
            <a:r>
              <a:rPr lang="en-US" sz="2800" b="1" dirty="0">
                <a:solidFill>
                  <a:srgbClr val="FFFF00"/>
                </a:solidFill>
                <a:latin typeface="Cambria" panose="02040503050406030204" pitchFamily="18" charset="0"/>
                <a:ea typeface="Cambria" panose="02040503050406030204" pitchFamily="18" charset="0"/>
              </a:rPr>
              <a:t>Azadi ka </a:t>
            </a:r>
            <a:r>
              <a:rPr lang="en-US" sz="2800" b="1" dirty="0" err="1">
                <a:solidFill>
                  <a:srgbClr val="FFFF00"/>
                </a:solidFill>
                <a:latin typeface="Cambria" panose="02040503050406030204" pitchFamily="18" charset="0"/>
                <a:ea typeface="Cambria" panose="02040503050406030204" pitchFamily="18" charset="0"/>
              </a:rPr>
              <a:t>Amrit</a:t>
            </a:r>
            <a:r>
              <a:rPr lang="en-US" sz="2800" b="1" dirty="0">
                <a:solidFill>
                  <a:srgbClr val="FFFF00"/>
                </a:solidFill>
                <a:latin typeface="Cambria" panose="02040503050406030204" pitchFamily="18" charset="0"/>
                <a:ea typeface="Cambria" panose="02040503050406030204" pitchFamily="18" charset="0"/>
              </a:rPr>
              <a:t> </a:t>
            </a:r>
            <a:r>
              <a:rPr lang="en-US" sz="2800" b="1" dirty="0" err="1">
                <a:solidFill>
                  <a:srgbClr val="FFFF00"/>
                </a:solidFill>
                <a:latin typeface="Cambria" panose="02040503050406030204" pitchFamily="18" charset="0"/>
                <a:ea typeface="Cambria" panose="02040503050406030204" pitchFamily="18" charset="0"/>
              </a:rPr>
              <a:t>Mahotsav</a:t>
            </a:r>
            <a:r>
              <a:rPr lang="en-US" sz="2800" b="1" dirty="0">
                <a:solidFill>
                  <a:srgbClr val="FFFF00"/>
                </a:solidFill>
                <a:latin typeface="Cambria" panose="02040503050406030204" pitchFamily="18" charset="0"/>
                <a:ea typeface="Cambria" panose="02040503050406030204" pitchFamily="18" charset="0"/>
              </a:rPr>
              <a:t> by  </a:t>
            </a:r>
          </a:p>
          <a:p>
            <a:r>
              <a:rPr lang="en-US" sz="2800" b="1" dirty="0">
                <a:solidFill>
                  <a:srgbClr val="FFFF00"/>
                </a:solidFill>
                <a:latin typeface="Cambria" panose="02040503050406030204" pitchFamily="18" charset="0"/>
                <a:ea typeface="Cambria" panose="02040503050406030204" pitchFamily="18" charset="0"/>
              </a:rPr>
              <a:t>Ministry of Science &amp; Technology, Ministry of Earth &amp; Sciences and </a:t>
            </a:r>
            <a:r>
              <a:rPr lang="en-US" sz="2800" b="1" dirty="0" err="1">
                <a:solidFill>
                  <a:srgbClr val="FFFF00"/>
                </a:solidFill>
                <a:latin typeface="Cambria" panose="02040503050406030204" pitchFamily="18" charset="0"/>
                <a:ea typeface="Cambria" panose="02040503050406030204" pitchFamily="18" charset="0"/>
              </a:rPr>
              <a:t>MyGov</a:t>
            </a:r>
            <a:endParaRPr lang="en-US" sz="2800" b="1" dirty="0">
              <a:solidFill>
                <a:srgbClr val="FFFF00"/>
              </a:solidFill>
              <a:latin typeface="Cambria" panose="02040503050406030204" pitchFamily="18" charset="0"/>
              <a:ea typeface="Cambria" panose="02040503050406030204" pitchFamily="18" charset="0"/>
            </a:endParaRPr>
          </a:p>
          <a:p>
            <a:endParaRPr lang="en-US" sz="2800" b="1" dirty="0">
              <a:solidFill>
                <a:schemeClr val="bg1"/>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D7D82F42-2220-4487-A2C2-7EE151D863C6}"/>
              </a:ext>
            </a:extLst>
          </p:cNvPr>
          <p:cNvGrpSpPr/>
          <p:nvPr/>
        </p:nvGrpSpPr>
        <p:grpSpPr>
          <a:xfrm>
            <a:off x="717587" y="1344705"/>
            <a:ext cx="4356847" cy="4356847"/>
            <a:chOff x="556223" y="1703293"/>
            <a:chExt cx="4356847" cy="4356847"/>
          </a:xfrm>
        </p:grpSpPr>
        <p:pic>
          <p:nvPicPr>
            <p:cNvPr id="3" name="Picture 2">
              <a:extLst>
                <a:ext uri="{FF2B5EF4-FFF2-40B4-BE49-F238E27FC236}">
                  <a16:creationId xmlns:a16="http://schemas.microsoft.com/office/drawing/2014/main" id="{14328894-E414-4151-8A51-91B03CBE75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23" y="1703293"/>
              <a:ext cx="4356847" cy="4356847"/>
            </a:xfrm>
            <a:prstGeom prst="rect">
              <a:avLst/>
            </a:prstGeom>
          </p:spPr>
        </p:pic>
        <p:sp>
          <p:nvSpPr>
            <p:cNvPr id="12" name="TextBox 11">
              <a:extLst>
                <a:ext uri="{FF2B5EF4-FFF2-40B4-BE49-F238E27FC236}">
                  <a16:creationId xmlns:a16="http://schemas.microsoft.com/office/drawing/2014/main" id="{CEB9661B-1598-411C-9F16-97B4FE680D06}"/>
                </a:ext>
              </a:extLst>
            </p:cNvPr>
            <p:cNvSpPr txBox="1"/>
            <p:nvPr/>
          </p:nvSpPr>
          <p:spPr>
            <a:xfrm>
              <a:off x="992909" y="2093421"/>
              <a:ext cx="1467223"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2022</a:t>
              </a:r>
              <a:endParaRPr lang="en-US" dirty="0">
                <a:solidFill>
                  <a:schemeClr val="bg1"/>
                </a:solidFill>
              </a:endParaRPr>
            </a:p>
          </p:txBody>
        </p:sp>
      </p:grpSp>
      <p:sp>
        <p:nvSpPr>
          <p:cNvPr id="11" name="Text Box 3">
            <a:extLst>
              <a:ext uri="{FF2B5EF4-FFF2-40B4-BE49-F238E27FC236}">
                <a16:creationId xmlns:a16="http://schemas.microsoft.com/office/drawing/2014/main" id="{7834BB6D-2C35-4CFB-9BD4-AD3CBF8FBC61}"/>
              </a:ext>
            </a:extLst>
          </p:cNvPr>
          <p:cNvSpPr txBox="1"/>
          <p:nvPr/>
        </p:nvSpPr>
        <p:spPr>
          <a:xfrm>
            <a:off x="7688149" y="530673"/>
            <a:ext cx="3867150" cy="584775"/>
          </a:xfrm>
          <a:prstGeom prst="rect">
            <a:avLst/>
          </a:prstGeom>
          <a:noFill/>
          <a:ln w="9525">
            <a:noFill/>
          </a:ln>
        </p:spPr>
        <p:txBody>
          <a:bodyPr wrap="square">
            <a:spAutoFit/>
          </a:bodyPr>
          <a:lstStyle/>
          <a:p>
            <a:pPr algn="ctr" eaLnBrk="0" hangingPunct="0">
              <a:spcBef>
                <a:spcPct val="50000"/>
              </a:spcBef>
            </a:pPr>
            <a:r>
              <a:rPr lang="en-US" sz="32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32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01563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Placeholder 3">
            <a:extLst>
              <a:ext uri="{FF2B5EF4-FFF2-40B4-BE49-F238E27FC236}">
                <a16:creationId xmlns:a16="http://schemas.microsoft.com/office/drawing/2014/main" id="{C5AD9E40-D771-4238-AF0B-5BA51977C29B}"/>
              </a:ext>
            </a:extLst>
          </p:cNvPr>
          <p:cNvSpPr txBox="1">
            <a:spLocks/>
          </p:cNvSpPr>
          <p:nvPr/>
        </p:nvSpPr>
        <p:spPr>
          <a:xfrm>
            <a:off x="6095999" y="5595875"/>
            <a:ext cx="5056187" cy="442913"/>
          </a:xfrm>
          <a:prstGeom prst="rect">
            <a:avLst/>
          </a:prstGeom>
          <a:solidFill>
            <a:schemeClr val="accent4">
              <a:lumMod val="60000"/>
              <a:lumOff val="40000"/>
            </a:schemeClr>
          </a:solidFill>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auto">
              <a:defRPr/>
            </a:pPr>
            <a:r>
              <a:rPr lang="en-US" b="1" dirty="0">
                <a:solidFill>
                  <a:schemeClr val="tx1"/>
                </a:solidFill>
              </a:rPr>
              <a:t>You tube: </a:t>
            </a:r>
            <a:r>
              <a:rPr lang="en-US" b="1" u="sng" dirty="0">
                <a:solidFill>
                  <a:schemeClr val="tx1"/>
                </a:solidFill>
                <a:hlinkClick r:id="rId4">
                  <a:extLst>
                    <a:ext uri="{A12FA001-AC4F-418D-AE19-62706E023703}">
                      <ahyp:hlinkClr xmlns:ahyp="http://schemas.microsoft.com/office/drawing/2018/hyperlinkcolor" val="tx"/>
                    </a:ext>
                  </a:extLst>
                </a:hlinkClick>
              </a:rPr>
              <a:t>https://youtu.be/piT0yiGnIyQ</a:t>
            </a:r>
            <a:r>
              <a:rPr lang="en-US" b="1" u="sng" dirty="0">
                <a:solidFill>
                  <a:schemeClr val="tx1"/>
                </a:solidFill>
              </a:rPr>
              <a:t>   </a:t>
            </a:r>
            <a:endParaRPr lang="en-IN" dirty="0">
              <a:solidFill>
                <a:schemeClr val="tx1"/>
              </a:solidFill>
            </a:endParaRPr>
          </a:p>
        </p:txBody>
      </p:sp>
      <p:pic>
        <p:nvPicPr>
          <p:cNvPr id="15" name="Picture 8">
            <a:hlinkClick r:id="rId4"/>
            <a:extLst>
              <a:ext uri="{FF2B5EF4-FFF2-40B4-BE49-F238E27FC236}">
                <a16:creationId xmlns:a16="http://schemas.microsoft.com/office/drawing/2014/main" id="{7D21B9D3-CD33-43EC-B602-B4E3EA7E1E36}"/>
              </a:ext>
            </a:extLst>
          </p:cNvPr>
          <p:cNvPicPr>
            <a:picLocks noChangeAspect="1"/>
          </p:cNvPicPr>
          <p:nvPr/>
        </p:nvPicPr>
        <p:blipFill>
          <a:blip r:embed="rId5">
            <a:extLst>
              <a:ext uri="{28A0092B-C50C-407E-A947-70E740481C1C}">
                <a14:useLocalDpi xmlns:a14="http://schemas.microsoft.com/office/drawing/2010/main" val="0"/>
              </a:ext>
            </a:extLst>
          </a:blip>
          <a:srcRect l="13805" t="12711" r="36707" b="16760"/>
          <a:stretch>
            <a:fillRect/>
          </a:stretch>
        </p:blipFill>
        <p:spPr bwMode="auto">
          <a:xfrm>
            <a:off x="6388365" y="1915508"/>
            <a:ext cx="4122737"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1981EBE2-4DD9-4BBF-A72F-5B3663FDA1D7}"/>
              </a:ext>
            </a:extLst>
          </p:cNvPr>
          <p:cNvSpPr txBox="1">
            <a:spLocks/>
          </p:cNvSpPr>
          <p:nvPr/>
        </p:nvSpPr>
        <p:spPr>
          <a:xfrm>
            <a:off x="810001" y="1097401"/>
            <a:ext cx="10571998" cy="970450"/>
          </a:xfrm>
          <a:prstGeom prst="rect">
            <a:avLst/>
          </a:prstGeom>
        </p:spPr>
        <p:txBody>
          <a:bodyPr/>
          <a:lstStyle>
            <a:lvl1pPr algn="l" defTabSz="457200" rtl="0" eaLnBrk="1" latinLnBrk="0" hangingPunct="1">
              <a:spcBef>
                <a:spcPct val="0"/>
              </a:spcBef>
              <a:buNone/>
              <a:defRPr sz="54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a:solidFill>
                  <a:srgbClr val="FFFF00"/>
                </a:solidFill>
                <a:latin typeface="Cambria" panose="02040503050406030204" pitchFamily="18" charset="0"/>
                <a:ea typeface="Cambria" panose="02040503050406030204" pitchFamily="18" charset="0"/>
              </a:rPr>
              <a:t>Demo</a:t>
            </a:r>
            <a:endParaRPr lang="en-IN" sz="4400" dirty="0">
              <a:solidFill>
                <a:srgbClr val="FFFF00"/>
              </a:solidFill>
              <a:latin typeface="Cambria" panose="02040503050406030204" pitchFamily="18" charset="0"/>
              <a:ea typeface="Cambria" panose="02040503050406030204" pitchFamily="18" charset="0"/>
            </a:endParaRPr>
          </a:p>
        </p:txBody>
      </p:sp>
      <p:pic>
        <p:nvPicPr>
          <p:cNvPr id="17" name="Picture 8">
            <a:hlinkClick r:id="rId6"/>
            <a:extLst>
              <a:ext uri="{FF2B5EF4-FFF2-40B4-BE49-F238E27FC236}">
                <a16:creationId xmlns:a16="http://schemas.microsoft.com/office/drawing/2014/main" id="{C95CA0C9-6306-4993-9721-57072A820F2B}"/>
              </a:ext>
            </a:extLst>
          </p:cNvPr>
          <p:cNvPicPr>
            <a:picLocks noChangeAspect="1"/>
          </p:cNvPicPr>
          <p:nvPr/>
        </p:nvPicPr>
        <p:blipFill>
          <a:blip r:embed="rId7"/>
          <a:srcRect l="13748" r="13748"/>
          <a:stretch/>
        </p:blipFill>
        <p:spPr bwMode="auto">
          <a:xfrm>
            <a:off x="1401499" y="1915508"/>
            <a:ext cx="4122737"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3">
            <a:extLst>
              <a:ext uri="{FF2B5EF4-FFF2-40B4-BE49-F238E27FC236}">
                <a16:creationId xmlns:a16="http://schemas.microsoft.com/office/drawing/2014/main" id="{72349077-9187-422D-9209-2747353C8D91}"/>
              </a:ext>
            </a:extLst>
          </p:cNvPr>
          <p:cNvSpPr txBox="1">
            <a:spLocks/>
          </p:cNvSpPr>
          <p:nvPr/>
        </p:nvSpPr>
        <p:spPr>
          <a:xfrm>
            <a:off x="810000" y="5612075"/>
            <a:ext cx="5056187" cy="442913"/>
          </a:xfrm>
          <a:prstGeom prst="rect">
            <a:avLst/>
          </a:prstGeom>
          <a:solidFill>
            <a:schemeClr val="accent4">
              <a:lumMod val="60000"/>
              <a:lumOff val="40000"/>
            </a:schemeClr>
          </a:solidFill>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auto">
              <a:defRPr/>
            </a:pPr>
            <a:r>
              <a:rPr lang="en-US" b="1" dirty="0">
                <a:solidFill>
                  <a:schemeClr val="tx1"/>
                </a:solidFill>
              </a:rPr>
              <a:t>You tube: </a:t>
            </a:r>
            <a:r>
              <a:rPr lang="en-US" b="1" u="sng" dirty="0">
                <a:solidFill>
                  <a:schemeClr val="tx1"/>
                </a:solidFill>
                <a:hlinkClick r:id="rId6">
                  <a:extLst>
                    <a:ext uri="{A12FA001-AC4F-418D-AE19-62706E023703}">
                      <ahyp:hlinkClr xmlns:ahyp="http://schemas.microsoft.com/office/drawing/2018/hyperlinkcolor" val="tx"/>
                    </a:ext>
                  </a:extLst>
                </a:hlinkClick>
              </a:rPr>
              <a:t>https://youtu.be/exCu3Y3EZt8</a:t>
            </a:r>
            <a:endParaRPr lang="en-IN" dirty="0">
              <a:solidFill>
                <a:schemeClr val="tx1"/>
              </a:solidFill>
            </a:endParaRPr>
          </a:p>
        </p:txBody>
      </p:sp>
      <p:sp>
        <p:nvSpPr>
          <p:cNvPr id="9" name="Text Box 3">
            <a:extLst>
              <a:ext uri="{FF2B5EF4-FFF2-40B4-BE49-F238E27FC236}">
                <a16:creationId xmlns:a16="http://schemas.microsoft.com/office/drawing/2014/main" id="{21135B5D-3583-4933-8EC3-B664A815792E}"/>
              </a:ext>
            </a:extLst>
          </p:cNvPr>
          <p:cNvSpPr txBox="1"/>
          <p:nvPr/>
        </p:nvSpPr>
        <p:spPr>
          <a:xfrm>
            <a:off x="3137881" y="481417"/>
            <a:ext cx="5916238" cy="830997"/>
          </a:xfrm>
          <a:prstGeom prst="rect">
            <a:avLst/>
          </a:prstGeom>
          <a:noFill/>
          <a:ln w="9525">
            <a:noFill/>
          </a:ln>
        </p:spPr>
        <p:txBody>
          <a:bodyPr wrap="square">
            <a:spAutoFit/>
          </a:bodyPr>
          <a:lstStyle/>
          <a:p>
            <a:pPr algn="ctr" eaLnBrk="0" hangingPunct="0">
              <a:spcBef>
                <a:spcPct val="50000"/>
              </a:spcBef>
            </a:pP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TNAU PROBE TRAP</a:t>
            </a:r>
            <a:endParaRPr sz="48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83678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98CEBF-C949-4419-A8DE-7F494642484D}"/>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5" name="Text Box 3">
            <a:extLst>
              <a:ext uri="{FF2B5EF4-FFF2-40B4-BE49-F238E27FC236}">
                <a16:creationId xmlns:a16="http://schemas.microsoft.com/office/drawing/2014/main" id="{5CAD88D9-3CFB-45C0-8B93-DE7D17587966}"/>
              </a:ext>
            </a:extLst>
          </p:cNvPr>
          <p:cNvSpPr txBox="1"/>
          <p:nvPr/>
        </p:nvSpPr>
        <p:spPr>
          <a:xfrm>
            <a:off x="1542415" y="754039"/>
            <a:ext cx="9107170" cy="707886"/>
          </a:xfrm>
          <a:prstGeom prst="rect">
            <a:avLst/>
          </a:prstGeom>
          <a:noFill/>
          <a:ln w="9525">
            <a:noFill/>
          </a:ln>
        </p:spPr>
        <p:txBody>
          <a:bodyPr wrap="square">
            <a:spAutoFit/>
          </a:bodyPr>
          <a:lstStyle/>
          <a:p>
            <a:pPr algn="ctr" eaLnBrk="0" hangingPunct="0">
              <a:spcBef>
                <a:spcPct val="50000"/>
              </a:spcBef>
            </a:pPr>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STACK PROBE TRAPS</a:t>
            </a:r>
            <a:endParaRPr sz="40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image6.jpeg" descr="C:\Users\Jai\Desktop\MOHAN SIR NEW WORK\18.12.2020\IMG-20201005-WA0009.jpg ">
            <a:extLst>
              <a:ext uri="{FF2B5EF4-FFF2-40B4-BE49-F238E27FC236}">
                <a16:creationId xmlns:a16="http://schemas.microsoft.com/office/drawing/2014/main" id="{EB401118-DCF9-4DBF-90EF-496F8CF9C4D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366895" y="1584706"/>
            <a:ext cx="3458211" cy="4614749"/>
          </a:xfrm>
          <a:prstGeom prst="rect">
            <a:avLst/>
          </a:prstGeom>
        </p:spPr>
      </p:pic>
    </p:spTree>
    <p:extLst>
      <p:ext uri="{BB962C8B-B14F-4D97-AF65-F5344CB8AC3E}">
        <p14:creationId xmlns:p14="http://schemas.microsoft.com/office/powerpoint/2010/main" val="1783820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A9468D-2056-4401-ABB2-48F76C262C42}"/>
              </a:ext>
            </a:extLst>
          </p:cNvPr>
          <p:cNvGrpSpPr/>
          <p:nvPr/>
        </p:nvGrpSpPr>
        <p:grpSpPr>
          <a:xfrm>
            <a:off x="0" y="12812"/>
            <a:ext cx="12192000" cy="6858000"/>
            <a:chOff x="0" y="0"/>
            <a:chExt cx="12192000" cy="6858000"/>
          </a:xfrm>
        </p:grpSpPr>
        <p:pic>
          <p:nvPicPr>
            <p:cNvPr id="12" name="Picture 11">
              <a:extLst>
                <a:ext uri="{FF2B5EF4-FFF2-40B4-BE49-F238E27FC236}">
                  <a16:creationId xmlns:a16="http://schemas.microsoft.com/office/drawing/2014/main" id="{B78D1229-7FF3-4F0D-A7BD-7EA8F5479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3" name="Picture 12">
              <a:extLst>
                <a:ext uri="{FF2B5EF4-FFF2-40B4-BE49-F238E27FC236}">
                  <a16:creationId xmlns:a16="http://schemas.microsoft.com/office/drawing/2014/main" id="{12BF7B5C-B5CF-4465-9459-0B8A9A30ADF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7" name="Rectangle 16">
            <a:extLst>
              <a:ext uri="{FF2B5EF4-FFF2-40B4-BE49-F238E27FC236}">
                <a16:creationId xmlns:a16="http://schemas.microsoft.com/office/drawing/2014/main" id="{CD37A279-1A46-4679-9CA2-306859F81564}"/>
              </a:ext>
            </a:extLst>
          </p:cNvPr>
          <p:cNvSpPr/>
          <p:nvPr/>
        </p:nvSpPr>
        <p:spPr>
          <a:xfrm>
            <a:off x="468421" y="585241"/>
            <a:ext cx="5943760" cy="1200329"/>
          </a:xfrm>
          <a:prstGeom prst="rect">
            <a:avLst/>
          </a:prstGeom>
          <a:noFill/>
          <a:ln>
            <a:noFill/>
          </a:ln>
        </p:spPr>
        <p:txBody>
          <a:bodyPr wrap="square">
            <a:spAutoFit/>
          </a:bodyPr>
          <a:lstStyle/>
          <a:p>
            <a:r>
              <a:rPr lang="en-US"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rPr>
              <a:t>TNAU STACK PROBE TRAP </a:t>
            </a:r>
          </a:p>
          <a:p>
            <a:r>
              <a:rPr lang="en-US"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rPr>
              <a:t>Indian Patent  - 284727</a:t>
            </a:r>
            <a:endParaRPr lang="en-IN"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endParaRPr>
          </a:p>
        </p:txBody>
      </p:sp>
      <p:sp>
        <p:nvSpPr>
          <p:cNvPr id="18" name="Text Placeholder 3">
            <a:extLst>
              <a:ext uri="{FF2B5EF4-FFF2-40B4-BE49-F238E27FC236}">
                <a16:creationId xmlns:a16="http://schemas.microsoft.com/office/drawing/2014/main" id="{B0E17DCD-ACF9-4039-976F-91181CD7247A}"/>
              </a:ext>
            </a:extLst>
          </p:cNvPr>
          <p:cNvSpPr>
            <a:spLocks noGrp="1"/>
          </p:cNvSpPr>
          <p:nvPr>
            <p:ph type="body" sz="quarter" idx="20"/>
          </p:nvPr>
        </p:nvSpPr>
        <p:spPr>
          <a:xfrm>
            <a:off x="197485" y="2121796"/>
            <a:ext cx="7346315" cy="3811521"/>
          </a:xfrm>
        </p:spPr>
        <p:txBody>
          <a:bodyPr/>
          <a:lstStyle/>
          <a:p>
            <a:pPr marL="800100" lvl="1" indent="-342900" algn="just">
              <a:buFont typeface="Arial" panose="020B0604020202020204" pitchFamily="34" charset="0"/>
              <a:buChar char="•"/>
            </a:pPr>
            <a:r>
              <a:rPr lang="en-US" sz="2400" b="0" i="0" dirty="0">
                <a:solidFill>
                  <a:schemeClr val="bg2"/>
                </a:solidFill>
                <a:latin typeface="Cambria" panose="02040503050406030204" pitchFamily="18" charset="0"/>
                <a:ea typeface="Cambria" panose="02040503050406030204" pitchFamily="18" charset="0"/>
              </a:rPr>
              <a:t>This trap is a beautiful device which can be inserted in the interspaces between bags in a stack at any layer.</a:t>
            </a:r>
            <a:endParaRPr lang="en-IN" sz="2400" b="0" i="0" dirty="0">
              <a:solidFill>
                <a:schemeClr val="bg2"/>
              </a:solidFill>
              <a:latin typeface="Cambria" panose="02040503050406030204" pitchFamily="18" charset="0"/>
              <a:ea typeface="Cambria" panose="02040503050406030204" pitchFamily="18" charset="0"/>
            </a:endParaRPr>
          </a:p>
          <a:p>
            <a:pPr marL="800100" lvl="1" indent="-342900" algn="just">
              <a:buFont typeface="Arial" panose="020B0604020202020204" pitchFamily="34" charset="0"/>
              <a:buChar char="•"/>
            </a:pPr>
            <a:r>
              <a:rPr lang="en-US" sz="2400" b="0" i="0" dirty="0">
                <a:solidFill>
                  <a:schemeClr val="bg2"/>
                </a:solidFill>
                <a:latin typeface="Cambria" panose="02040503050406030204" pitchFamily="18" charset="0"/>
                <a:ea typeface="Cambria" panose="02040503050406030204" pitchFamily="18" charset="0"/>
              </a:rPr>
              <a:t>Insert this stack probe trap in different layers of stack with more concentration -more numbers in the middle layer immediately after fumigation.</a:t>
            </a:r>
            <a:endParaRPr lang="en-IN" sz="2400" b="0" i="0" dirty="0">
              <a:solidFill>
                <a:schemeClr val="bg2"/>
              </a:solidFill>
              <a:latin typeface="Cambria" panose="02040503050406030204" pitchFamily="18" charset="0"/>
              <a:ea typeface="Cambria" panose="02040503050406030204" pitchFamily="18" charset="0"/>
            </a:endParaRPr>
          </a:p>
          <a:p>
            <a:pPr marL="800100" lvl="1" indent="-342900" algn="just">
              <a:buFont typeface="Arial" panose="020B0604020202020204" pitchFamily="34" charset="0"/>
              <a:buChar char="•"/>
            </a:pPr>
            <a:r>
              <a:rPr lang="en-US" sz="2400" b="0" i="0" dirty="0">
                <a:solidFill>
                  <a:schemeClr val="bg2"/>
                </a:solidFill>
                <a:latin typeface="Cambria" panose="02040503050406030204" pitchFamily="18" charset="0"/>
                <a:ea typeface="Cambria" panose="02040503050406030204" pitchFamily="18" charset="0"/>
              </a:rPr>
              <a:t>Check the trapping tube for any insect presence. Sometimes you may get Larva of insect also. If there is insect, there is likely resistant insect population in the stack fumigated.</a:t>
            </a:r>
            <a:endParaRPr lang="en-IN" sz="2400" b="0" i="0" dirty="0">
              <a:solidFill>
                <a:schemeClr val="bg2"/>
              </a:solidFill>
              <a:latin typeface="Cambria" panose="02040503050406030204" pitchFamily="18" charset="0"/>
              <a:ea typeface="Cambria" panose="02040503050406030204" pitchFamily="18" charset="0"/>
            </a:endParaRPr>
          </a:p>
        </p:txBody>
      </p:sp>
      <p:pic>
        <p:nvPicPr>
          <p:cNvPr id="19" name="image6.jpeg" descr="C:\Users\Jai\Desktop\MOHAN SIR NEW WORK\18.12.2020\IMG-20201005-WA0009.jpg ">
            <a:extLst>
              <a:ext uri="{FF2B5EF4-FFF2-40B4-BE49-F238E27FC236}">
                <a16:creationId xmlns:a16="http://schemas.microsoft.com/office/drawing/2014/main" id="{62E1D414-BACE-4EBE-B694-EF58A2F6079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219439" y="1645545"/>
            <a:ext cx="2991485" cy="3991935"/>
          </a:xfrm>
          <a:prstGeom prst="rect">
            <a:avLst/>
          </a:prstGeom>
        </p:spPr>
      </p:pic>
      <p:sp>
        <p:nvSpPr>
          <p:cNvPr id="11" name="Text Box 3">
            <a:extLst>
              <a:ext uri="{FF2B5EF4-FFF2-40B4-BE49-F238E27FC236}">
                <a16:creationId xmlns:a16="http://schemas.microsoft.com/office/drawing/2014/main" id="{B68995EC-79EA-465A-9E37-87C0B935D6E3}"/>
              </a:ext>
            </a:extLst>
          </p:cNvPr>
          <p:cNvSpPr txBox="1"/>
          <p:nvPr/>
        </p:nvSpPr>
        <p:spPr>
          <a:xfrm>
            <a:off x="7643798" y="1076165"/>
            <a:ext cx="4142765" cy="461665"/>
          </a:xfrm>
          <a:prstGeom prst="rect">
            <a:avLst/>
          </a:prstGeom>
          <a:noFill/>
          <a:ln w="9525">
            <a:noFill/>
          </a:ln>
        </p:spPr>
        <p:txBody>
          <a:bodyPr wrap="square">
            <a:spAutoFit/>
          </a:bodyPr>
          <a:lstStyle/>
          <a:p>
            <a:pPr algn="ctr" eaLnBrk="0" hangingPunct="0">
              <a:spcBef>
                <a:spcPct val="50000"/>
              </a:spcBef>
            </a:pPr>
            <a:r>
              <a:rPr lang="en-US" sz="2400" b="1" dirty="0">
                <a:solidFill>
                  <a:srgbClr val="FFFF00"/>
                </a:solidFill>
                <a:latin typeface="Cambria" panose="02040503050406030204" pitchFamily="18" charset="0"/>
                <a:ea typeface="Cambria" panose="02040503050406030204" pitchFamily="18" charset="0"/>
                <a:cs typeface="Arial" panose="020B0604020202020204" pitchFamily="34" charset="0"/>
              </a:rPr>
              <a:t>TNAU STACK PROBE TRAPS</a:t>
            </a:r>
            <a:endParaRPr sz="24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909079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A9468D-2056-4401-ABB2-48F76C262C42}"/>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B78D1229-7FF3-4F0D-A7BD-7EA8F5479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3" name="Picture 12">
              <a:extLst>
                <a:ext uri="{FF2B5EF4-FFF2-40B4-BE49-F238E27FC236}">
                  <a16:creationId xmlns:a16="http://schemas.microsoft.com/office/drawing/2014/main" id="{12BF7B5C-B5CF-4465-9459-0B8A9A30ADF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11" name="image7.jpeg" descr="C:\Users\Jai\Desktop\MOHAN SIR NEW WORK\18.12.2020\WhatsApp Image 2020-12-18 at 9.20.59 AM (1).jpeg ">
            <a:extLst>
              <a:ext uri="{FF2B5EF4-FFF2-40B4-BE49-F238E27FC236}">
                <a16:creationId xmlns:a16="http://schemas.microsoft.com/office/drawing/2014/main" id="{711FA487-1803-46F5-A091-AD290F637372}"/>
              </a:ext>
            </a:extLst>
          </p:cNvPr>
          <p:cNvPicPr/>
          <p:nvPr/>
        </p:nvPicPr>
        <p:blipFill>
          <a:blip r:embed="rId5" cstate="print"/>
          <a:stretch>
            <a:fillRect/>
          </a:stretch>
        </p:blipFill>
        <p:spPr>
          <a:xfrm>
            <a:off x="2740244" y="2545602"/>
            <a:ext cx="3479211" cy="2606348"/>
          </a:xfrm>
          <a:prstGeom prst="rect">
            <a:avLst/>
          </a:prstGeom>
        </p:spPr>
      </p:pic>
      <p:pic>
        <p:nvPicPr>
          <p:cNvPr id="18" name="image6.jpeg" descr="C:\Users\Jai\Desktop\MOHAN SIR NEW WORK\18.12.2020\IMG-20201005-WA0009.jpg ">
            <a:extLst>
              <a:ext uri="{FF2B5EF4-FFF2-40B4-BE49-F238E27FC236}">
                <a16:creationId xmlns:a16="http://schemas.microsoft.com/office/drawing/2014/main" id="{4E1D7E82-7581-410D-B47D-0AACB6B5F47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60267" y="2545603"/>
            <a:ext cx="1953151" cy="2606348"/>
          </a:xfrm>
          <a:prstGeom prst="rect">
            <a:avLst/>
          </a:prstGeom>
        </p:spPr>
      </p:pic>
      <p:sp>
        <p:nvSpPr>
          <p:cNvPr id="19" name="Rectangle 18">
            <a:extLst>
              <a:ext uri="{FF2B5EF4-FFF2-40B4-BE49-F238E27FC236}">
                <a16:creationId xmlns:a16="http://schemas.microsoft.com/office/drawing/2014/main" id="{2CCFD601-E5B5-4594-B7F8-A7D6B61AE300}"/>
              </a:ext>
            </a:extLst>
          </p:cNvPr>
          <p:cNvSpPr/>
          <p:nvPr/>
        </p:nvSpPr>
        <p:spPr>
          <a:xfrm>
            <a:off x="6552100" y="5358091"/>
            <a:ext cx="5200650" cy="646331"/>
          </a:xfrm>
          <a:prstGeom prst="rect">
            <a:avLst/>
          </a:prstGeom>
          <a:solidFill>
            <a:schemeClr val="accent4">
              <a:lumMod val="75000"/>
            </a:schemeClr>
          </a:solidFill>
        </p:spPr>
        <p:txBody>
          <a:bodyPr wrap="square">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You tube link </a:t>
            </a: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tooltip="Stack Probe Trap"/>
              </a:rPr>
              <a:t>https://www.youtube.com/watch?v=ZkKno2GN12A</a:t>
            </a:r>
            <a:endParaRPr lang="en-IN" dirty="0">
              <a:solidFill>
                <a:schemeClr val="bg1"/>
              </a:solidFill>
            </a:endParaRPr>
          </a:p>
        </p:txBody>
      </p:sp>
      <p:pic>
        <p:nvPicPr>
          <p:cNvPr id="21" name="Picture 20">
            <a:extLst>
              <a:ext uri="{FF2B5EF4-FFF2-40B4-BE49-F238E27FC236}">
                <a16:creationId xmlns:a16="http://schemas.microsoft.com/office/drawing/2014/main" id="{FC8BE8B4-F3BF-445D-A69D-CC5766F07698}"/>
              </a:ext>
            </a:extLst>
          </p:cNvPr>
          <p:cNvPicPr>
            <a:picLocks noChangeAspect="1"/>
          </p:cNvPicPr>
          <p:nvPr/>
        </p:nvPicPr>
        <p:blipFill rotWithShape="1">
          <a:blip r:embed="rId8"/>
          <a:srcRect l="8938" t="12105" r="31844" b="15891"/>
          <a:stretch/>
        </p:blipFill>
        <p:spPr>
          <a:xfrm>
            <a:off x="6552100" y="1846800"/>
            <a:ext cx="4832357" cy="3305150"/>
          </a:xfrm>
          <a:prstGeom prst="rect">
            <a:avLst/>
          </a:prstGeom>
        </p:spPr>
      </p:pic>
      <p:pic>
        <p:nvPicPr>
          <p:cNvPr id="22" name="Picture 21" descr="C:\Users\Jai\Downloads\qrcode.png">
            <a:extLst>
              <a:ext uri="{FF2B5EF4-FFF2-40B4-BE49-F238E27FC236}">
                <a16:creationId xmlns:a16="http://schemas.microsoft.com/office/drawing/2014/main" id="{F2A20800-A840-4A63-B65B-5C40CE638F2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872043" y="3760857"/>
            <a:ext cx="927764" cy="927764"/>
          </a:xfrm>
          <a:prstGeom prst="rect">
            <a:avLst/>
          </a:prstGeom>
          <a:noFill/>
          <a:ln>
            <a:noFill/>
          </a:ln>
        </p:spPr>
      </p:pic>
      <p:sp>
        <p:nvSpPr>
          <p:cNvPr id="16" name="Rectangle 15">
            <a:extLst>
              <a:ext uri="{FF2B5EF4-FFF2-40B4-BE49-F238E27FC236}">
                <a16:creationId xmlns:a16="http://schemas.microsoft.com/office/drawing/2014/main" id="{F1582A8A-9DE6-417D-AB71-E57E72983F46}"/>
              </a:ext>
            </a:extLst>
          </p:cNvPr>
          <p:cNvSpPr/>
          <p:nvPr/>
        </p:nvSpPr>
        <p:spPr>
          <a:xfrm>
            <a:off x="468421" y="585241"/>
            <a:ext cx="5943760" cy="1200329"/>
          </a:xfrm>
          <a:prstGeom prst="rect">
            <a:avLst/>
          </a:prstGeom>
          <a:noFill/>
          <a:ln>
            <a:noFill/>
          </a:ln>
        </p:spPr>
        <p:txBody>
          <a:bodyPr wrap="square">
            <a:spAutoFit/>
          </a:bodyPr>
          <a:lstStyle/>
          <a:p>
            <a:r>
              <a:rPr lang="en-US"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rPr>
              <a:t>TNAU STACK PROBE TRAP </a:t>
            </a:r>
          </a:p>
          <a:p>
            <a:r>
              <a:rPr lang="en-US"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rPr>
              <a:t>Indian Patent  - 284727</a:t>
            </a:r>
            <a:endParaRPr lang="en-IN"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endParaRPr>
          </a:p>
        </p:txBody>
      </p:sp>
      <p:sp>
        <p:nvSpPr>
          <p:cNvPr id="17" name="Text Box 3">
            <a:extLst>
              <a:ext uri="{FF2B5EF4-FFF2-40B4-BE49-F238E27FC236}">
                <a16:creationId xmlns:a16="http://schemas.microsoft.com/office/drawing/2014/main" id="{EDC53DBB-F3CA-4079-BE48-A5AE76EFD172}"/>
              </a:ext>
            </a:extLst>
          </p:cNvPr>
          <p:cNvSpPr txBox="1"/>
          <p:nvPr/>
        </p:nvSpPr>
        <p:spPr>
          <a:xfrm>
            <a:off x="6626543" y="1076165"/>
            <a:ext cx="4142765" cy="461665"/>
          </a:xfrm>
          <a:prstGeom prst="rect">
            <a:avLst/>
          </a:prstGeom>
          <a:noFill/>
          <a:ln w="9525">
            <a:noFill/>
          </a:ln>
        </p:spPr>
        <p:txBody>
          <a:bodyPr wrap="square">
            <a:spAutoFit/>
          </a:bodyPr>
          <a:lstStyle/>
          <a:p>
            <a:pPr algn="ctr" eaLnBrk="0" hangingPunct="0">
              <a:spcBef>
                <a:spcPct val="50000"/>
              </a:spcBef>
            </a:pPr>
            <a:r>
              <a:rPr lang="en-US" sz="2400" b="1" dirty="0">
                <a:solidFill>
                  <a:srgbClr val="FFFF00"/>
                </a:solidFill>
                <a:latin typeface="Cambria" panose="02040503050406030204" pitchFamily="18" charset="0"/>
                <a:ea typeface="Cambria" panose="02040503050406030204" pitchFamily="18" charset="0"/>
                <a:cs typeface="Arial" panose="020B0604020202020204" pitchFamily="34" charset="0"/>
              </a:rPr>
              <a:t>TNAU STACK PROBE TRAPS</a:t>
            </a:r>
            <a:endParaRPr sz="24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6658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A9468D-2056-4401-ABB2-48F76C262C42}"/>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B78D1229-7FF3-4F0D-A7BD-7EA8F5479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3" name="Picture 12">
              <a:extLst>
                <a:ext uri="{FF2B5EF4-FFF2-40B4-BE49-F238E27FC236}">
                  <a16:creationId xmlns:a16="http://schemas.microsoft.com/office/drawing/2014/main" id="{12BF7B5C-B5CF-4465-9459-0B8A9A30ADF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6" name="Text Placeholder 3">
            <a:extLst>
              <a:ext uri="{FF2B5EF4-FFF2-40B4-BE49-F238E27FC236}">
                <a16:creationId xmlns:a16="http://schemas.microsoft.com/office/drawing/2014/main" id="{C3143FD1-E777-4E84-998C-433022B1B504}"/>
              </a:ext>
            </a:extLst>
          </p:cNvPr>
          <p:cNvSpPr txBox="1">
            <a:spLocks/>
          </p:cNvSpPr>
          <p:nvPr/>
        </p:nvSpPr>
        <p:spPr>
          <a:xfrm>
            <a:off x="480073" y="1902159"/>
            <a:ext cx="6320777" cy="42829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00" b="0" i="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solidFill>
                  <a:srgbClr val="FFFF00"/>
                </a:solidFill>
                <a:latin typeface="Cambria" panose="02040503050406030204" pitchFamily="18" charset="0"/>
                <a:ea typeface="Cambria" panose="02040503050406030204" pitchFamily="18" charset="0"/>
              </a:rPr>
              <a:t>USERS :</a:t>
            </a:r>
          </a:p>
          <a:p>
            <a:pPr algn="just"/>
            <a:r>
              <a:rPr lang="en-US" dirty="0">
                <a:latin typeface="Cambria" panose="02040503050406030204" pitchFamily="18" charset="0"/>
                <a:ea typeface="Cambria" panose="02040503050406030204" pitchFamily="18" charset="0"/>
              </a:rPr>
              <a:t>More than 500 stack probe traps are being used by many Private Warehouses in India for different commodities in storage.</a:t>
            </a:r>
            <a:endParaRPr lang="en-IN" dirty="0">
              <a:latin typeface="Cambria" panose="02040503050406030204" pitchFamily="18" charset="0"/>
              <a:ea typeface="Cambria" panose="02040503050406030204" pitchFamily="18" charset="0"/>
            </a:endParaRPr>
          </a:p>
          <a:p>
            <a:pPr algn="just"/>
            <a:r>
              <a:rPr lang="en-US" b="1" dirty="0">
                <a:latin typeface="Cambria" panose="02040503050406030204" pitchFamily="18" charset="0"/>
                <a:ea typeface="Cambria" panose="02040503050406030204" pitchFamily="18" charset="0"/>
              </a:rPr>
              <a:t>Through stack probe trap many stack holders are able to know the Insect population level in their stacks in warehouse. By this they are able to predict early presence of insects in their food grains stacks and also to validate the effect of fumigation by using it immediately after fumigation in different layers of the fumigated stack.</a:t>
            </a:r>
            <a:endParaRPr lang="en-IN" b="1" dirty="0">
              <a:latin typeface="Cambria" panose="02040503050406030204" pitchFamily="18" charset="0"/>
              <a:ea typeface="Cambria" panose="02040503050406030204" pitchFamily="18" charset="0"/>
            </a:endParaRPr>
          </a:p>
        </p:txBody>
      </p:sp>
      <p:pic>
        <p:nvPicPr>
          <p:cNvPr id="20" name="image7.jpeg" descr="C:\Users\Jai\Desktop\MOHAN SIR NEW WORK\18.12.2020\WhatsApp Image 2020-12-18 at 9.20.59 AM (1).jpeg ">
            <a:extLst>
              <a:ext uri="{FF2B5EF4-FFF2-40B4-BE49-F238E27FC236}">
                <a16:creationId xmlns:a16="http://schemas.microsoft.com/office/drawing/2014/main" id="{12F61C45-BDC7-4CE7-B07E-1A1DEEA7B506}"/>
              </a:ext>
            </a:extLst>
          </p:cNvPr>
          <p:cNvPicPr/>
          <p:nvPr/>
        </p:nvPicPr>
        <p:blipFill>
          <a:blip r:embed="rId5" cstate="print"/>
          <a:stretch>
            <a:fillRect/>
          </a:stretch>
        </p:blipFill>
        <p:spPr>
          <a:xfrm>
            <a:off x="7085574" y="2367858"/>
            <a:ext cx="4473953" cy="3351530"/>
          </a:xfrm>
          <a:prstGeom prst="rect">
            <a:avLst/>
          </a:prstGeom>
        </p:spPr>
      </p:pic>
      <p:sp>
        <p:nvSpPr>
          <p:cNvPr id="22" name="Rectangle 21">
            <a:extLst>
              <a:ext uri="{FF2B5EF4-FFF2-40B4-BE49-F238E27FC236}">
                <a16:creationId xmlns:a16="http://schemas.microsoft.com/office/drawing/2014/main" id="{1D7AA70F-DC13-421F-B9B0-9E0A8CB6FBE3}"/>
              </a:ext>
            </a:extLst>
          </p:cNvPr>
          <p:cNvSpPr/>
          <p:nvPr/>
        </p:nvSpPr>
        <p:spPr>
          <a:xfrm>
            <a:off x="468421" y="585241"/>
            <a:ext cx="5943760" cy="1200329"/>
          </a:xfrm>
          <a:prstGeom prst="rect">
            <a:avLst/>
          </a:prstGeom>
          <a:noFill/>
          <a:ln>
            <a:noFill/>
          </a:ln>
        </p:spPr>
        <p:txBody>
          <a:bodyPr wrap="square">
            <a:spAutoFit/>
          </a:bodyPr>
          <a:lstStyle/>
          <a:p>
            <a:r>
              <a:rPr lang="en-US"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rPr>
              <a:t>TNAU STACK PROBE TRAP </a:t>
            </a:r>
          </a:p>
          <a:p>
            <a:r>
              <a:rPr lang="en-US"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rPr>
              <a:t>Indian Patent  - 284727</a:t>
            </a:r>
            <a:endParaRPr lang="en-IN" sz="3600" b="1" dirty="0">
              <a:ln w="6600">
                <a:solidFill>
                  <a:schemeClr val="accent2"/>
                </a:solidFill>
                <a:prstDash val="solid"/>
              </a:ln>
              <a:solidFill>
                <a:srgbClr val="FFFF00"/>
              </a:solidFill>
              <a:latin typeface="Cambria" panose="02040503050406030204" pitchFamily="18" charset="0"/>
              <a:ea typeface="Cambria" panose="02040503050406030204" pitchFamily="18" charset="0"/>
            </a:endParaRPr>
          </a:p>
        </p:txBody>
      </p:sp>
      <p:sp>
        <p:nvSpPr>
          <p:cNvPr id="11" name="Text Box 3">
            <a:extLst>
              <a:ext uri="{FF2B5EF4-FFF2-40B4-BE49-F238E27FC236}">
                <a16:creationId xmlns:a16="http://schemas.microsoft.com/office/drawing/2014/main" id="{65957F27-0E6C-4AD6-BD08-8D721850FC75}"/>
              </a:ext>
            </a:extLst>
          </p:cNvPr>
          <p:cNvSpPr txBox="1"/>
          <p:nvPr/>
        </p:nvSpPr>
        <p:spPr>
          <a:xfrm>
            <a:off x="7251167" y="1674809"/>
            <a:ext cx="4142765" cy="461665"/>
          </a:xfrm>
          <a:prstGeom prst="rect">
            <a:avLst/>
          </a:prstGeom>
          <a:noFill/>
          <a:ln w="9525">
            <a:noFill/>
          </a:ln>
        </p:spPr>
        <p:txBody>
          <a:bodyPr wrap="square">
            <a:spAutoFit/>
          </a:bodyPr>
          <a:lstStyle/>
          <a:p>
            <a:pPr algn="ctr" eaLnBrk="0" hangingPunct="0">
              <a:spcBef>
                <a:spcPct val="50000"/>
              </a:spcBef>
            </a:pPr>
            <a:r>
              <a:rPr lang="en-US" sz="2400" b="1" dirty="0">
                <a:solidFill>
                  <a:srgbClr val="FFFF00"/>
                </a:solidFill>
                <a:latin typeface="Cambria" panose="02040503050406030204" pitchFamily="18" charset="0"/>
                <a:ea typeface="Cambria" panose="02040503050406030204" pitchFamily="18" charset="0"/>
                <a:cs typeface="Arial" panose="020B0604020202020204" pitchFamily="34" charset="0"/>
              </a:rPr>
              <a:t>TNAU STACK PROBE TRAPS</a:t>
            </a:r>
            <a:endParaRPr sz="24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37864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2294C1F-4DE5-436A-984F-15B390C8DA32}"/>
              </a:ext>
            </a:extLst>
          </p:cNvPr>
          <p:cNvGrpSpPr/>
          <p:nvPr/>
        </p:nvGrpSpPr>
        <p:grpSpPr>
          <a:xfrm>
            <a:off x="0" y="0"/>
            <a:ext cx="12192000" cy="6858000"/>
            <a:chOff x="0" y="0"/>
            <a:chExt cx="12192000" cy="6858000"/>
          </a:xfrm>
        </p:grpSpPr>
        <p:pic>
          <p:nvPicPr>
            <p:cNvPr id="16" name="Picture 15">
              <a:extLst>
                <a:ext uri="{FF2B5EF4-FFF2-40B4-BE49-F238E27FC236}">
                  <a16:creationId xmlns:a16="http://schemas.microsoft.com/office/drawing/2014/main" id="{E14FBE2E-4088-4811-88B5-E9E1AF200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7" name="Picture 16">
              <a:extLst>
                <a:ext uri="{FF2B5EF4-FFF2-40B4-BE49-F238E27FC236}">
                  <a16:creationId xmlns:a16="http://schemas.microsoft.com/office/drawing/2014/main" id="{129C355F-2BFE-4680-B6B0-12C36975449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7" name="TextBox 6">
            <a:extLst>
              <a:ext uri="{FF2B5EF4-FFF2-40B4-BE49-F238E27FC236}">
                <a16:creationId xmlns:a16="http://schemas.microsoft.com/office/drawing/2014/main" id="{8BCA38CB-F5CC-4452-B400-D9DF4F50171A}"/>
              </a:ext>
            </a:extLst>
          </p:cNvPr>
          <p:cNvSpPr txBox="1"/>
          <p:nvPr/>
        </p:nvSpPr>
        <p:spPr>
          <a:xfrm>
            <a:off x="7960981" y="1202375"/>
            <a:ext cx="3052551" cy="400110"/>
          </a:xfrm>
          <a:prstGeom prst="rect">
            <a:avLst/>
          </a:prstGeom>
          <a:noFill/>
        </p:spPr>
        <p:txBody>
          <a:bodyPr wrap="square">
            <a:spAutoFit/>
          </a:bodyPr>
          <a:lstStyle/>
          <a:p>
            <a:pPr eaLnBrk="1" hangingPunct="1"/>
            <a:r>
              <a:rPr lang="en-IN" sz="2000" dirty="0">
                <a:solidFill>
                  <a:schemeClr val="bg1"/>
                </a:solidFill>
                <a:latin typeface="Cambria" panose="02040503050406030204" pitchFamily="18" charset="0"/>
                <a:ea typeface="Cambria" panose="02040503050406030204" pitchFamily="18" charset="0"/>
              </a:rPr>
              <a:t>Indian Patent No 284727</a:t>
            </a:r>
            <a:endParaRPr lang="en-IN" altLang="en-US" sz="2000" b="1" dirty="0">
              <a:solidFill>
                <a:schemeClr val="bg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209FF68-0369-4396-A87D-AF84AE9D1A07}"/>
              </a:ext>
            </a:extLst>
          </p:cNvPr>
          <p:cNvPicPr/>
          <p:nvPr/>
        </p:nvPicPr>
        <p:blipFill rotWithShape="1">
          <a:blip r:embed="rId4"/>
          <a:srcRect l="4573" t="8403" r="10302" b="19389"/>
          <a:stretch/>
        </p:blipFill>
        <p:spPr>
          <a:xfrm>
            <a:off x="6096000" y="1959342"/>
            <a:ext cx="4724401" cy="2184401"/>
          </a:xfrm>
          <a:prstGeom prst="rect">
            <a:avLst/>
          </a:prstGeom>
        </p:spPr>
      </p:pic>
      <p:grpSp>
        <p:nvGrpSpPr>
          <p:cNvPr id="12" name="Group 11">
            <a:extLst>
              <a:ext uri="{FF2B5EF4-FFF2-40B4-BE49-F238E27FC236}">
                <a16:creationId xmlns:a16="http://schemas.microsoft.com/office/drawing/2014/main" id="{486AFBE9-4352-42CD-AB44-4762382962D3}"/>
              </a:ext>
            </a:extLst>
          </p:cNvPr>
          <p:cNvGrpSpPr/>
          <p:nvPr/>
        </p:nvGrpSpPr>
        <p:grpSpPr>
          <a:xfrm>
            <a:off x="475678" y="511215"/>
            <a:ext cx="2438972" cy="3526141"/>
            <a:chOff x="841481" y="1959870"/>
            <a:chExt cx="2452053" cy="3374130"/>
          </a:xfrm>
        </p:grpSpPr>
        <p:sp>
          <p:nvSpPr>
            <p:cNvPr id="11" name="Rectangle 10">
              <a:extLst>
                <a:ext uri="{FF2B5EF4-FFF2-40B4-BE49-F238E27FC236}">
                  <a16:creationId xmlns:a16="http://schemas.microsoft.com/office/drawing/2014/main" id="{E56A9C0A-3424-4C1E-9FC5-62398F39D601}"/>
                </a:ext>
              </a:extLst>
            </p:cNvPr>
            <p:cNvSpPr/>
            <p:nvPr/>
          </p:nvSpPr>
          <p:spPr>
            <a:xfrm>
              <a:off x="880534" y="1993208"/>
              <a:ext cx="2413000" cy="327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DA0E2F6-5DA5-48E5-B2F7-AC815FBA0D4B}"/>
                </a:ext>
              </a:extLst>
            </p:cNvPr>
            <p:cNvPicPr/>
            <p:nvPr/>
          </p:nvPicPr>
          <p:blipFill>
            <a:blip r:embed="rId5">
              <a:clrChange>
                <a:clrFrom>
                  <a:srgbClr val="FEFEFE">
                    <a:alpha val="100000"/>
                  </a:srgbClr>
                </a:clrFrom>
                <a:clrTo>
                  <a:srgbClr val="FEFEFE">
                    <a:alpha val="100000"/>
                    <a:alpha val="0"/>
                  </a:srgbClr>
                </a:clrTo>
              </a:clrChange>
            </a:blip>
            <a:stretch>
              <a:fillRect/>
            </a:stretch>
          </p:blipFill>
          <p:spPr>
            <a:xfrm>
              <a:off x="841481" y="1959870"/>
              <a:ext cx="2452053" cy="3374130"/>
            </a:xfrm>
            <a:prstGeom prst="rect">
              <a:avLst/>
            </a:prstGeom>
            <a:noFill/>
            <a:ln w="9525">
              <a:noFill/>
            </a:ln>
          </p:spPr>
        </p:pic>
      </p:grpSp>
      <p:sp>
        <p:nvSpPr>
          <p:cNvPr id="13" name="TextBox 12">
            <a:extLst>
              <a:ext uri="{FF2B5EF4-FFF2-40B4-BE49-F238E27FC236}">
                <a16:creationId xmlns:a16="http://schemas.microsoft.com/office/drawing/2014/main" id="{0BB836A4-63FA-4A7B-89D0-B9B1BB0363B1}"/>
              </a:ext>
            </a:extLst>
          </p:cNvPr>
          <p:cNvSpPr txBox="1"/>
          <p:nvPr/>
        </p:nvSpPr>
        <p:spPr>
          <a:xfrm>
            <a:off x="345559" y="4038461"/>
            <a:ext cx="4742908" cy="2308324"/>
          </a:xfrm>
          <a:prstGeom prst="rect">
            <a:avLst/>
          </a:prstGeom>
          <a:noFill/>
        </p:spPr>
        <p:txBody>
          <a:bodyPr wrap="square">
            <a:spAutoFit/>
          </a:bodyPr>
          <a:lstStyle/>
          <a:p>
            <a:pPr eaLnBrk="1" hangingPunct="1"/>
            <a:r>
              <a:rPr lang="en-US" dirty="0">
                <a:solidFill>
                  <a:srgbClr val="FFFF00"/>
                </a:solidFill>
                <a:latin typeface="Cambria" panose="02040503050406030204" pitchFamily="18" charset="0"/>
                <a:ea typeface="Cambria" panose="02040503050406030204" pitchFamily="18" charset="0"/>
                <a:cs typeface="Arial" panose="020B0604020202020204" pitchFamily="34" charset="0"/>
              </a:rPr>
              <a:t>At present 500 units are being used in the detection of insects in warehouses in India ……  I Hope and am always optimistic …… that every warehouse in India will have this tool … an essential tool to detect insects in warehouses which stores &gt; 60 million </a:t>
            </a:r>
            <a:r>
              <a:rPr lang="en-US" dirty="0" err="1">
                <a:solidFill>
                  <a:srgbClr val="FFFF00"/>
                </a:solidFill>
                <a:latin typeface="Cambria" panose="02040503050406030204" pitchFamily="18" charset="0"/>
                <a:ea typeface="Cambria" panose="02040503050406030204" pitchFamily="18" charset="0"/>
                <a:cs typeface="Arial" panose="020B0604020202020204" pitchFamily="34" charset="0"/>
              </a:rPr>
              <a:t>tonnes</a:t>
            </a:r>
            <a:r>
              <a:rPr lang="en-US" dirty="0">
                <a:solidFill>
                  <a:srgbClr val="FFFF00"/>
                </a:solidFill>
                <a:latin typeface="Cambria" panose="02040503050406030204" pitchFamily="18" charset="0"/>
                <a:ea typeface="Cambria" panose="02040503050406030204" pitchFamily="18" charset="0"/>
                <a:cs typeface="Arial" panose="020B0604020202020204" pitchFamily="34" charset="0"/>
              </a:rPr>
              <a:t> of food grains for Public distribution system in our National Food Security Mission.</a:t>
            </a:r>
            <a:endParaRPr lang="en-IN" altLang="en-US" dirty="0">
              <a:solidFill>
                <a:srgbClr val="FFFF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6399B39-7970-458A-B4BC-E626A3A0722B}"/>
              </a:ext>
            </a:extLst>
          </p:cNvPr>
          <p:cNvSpPr txBox="1"/>
          <p:nvPr/>
        </p:nvSpPr>
        <p:spPr>
          <a:xfrm>
            <a:off x="5789625" y="4282958"/>
            <a:ext cx="5877441" cy="1477328"/>
          </a:xfrm>
          <a:prstGeom prst="rect">
            <a:avLst/>
          </a:prstGeom>
          <a:noFill/>
        </p:spPr>
        <p:txBody>
          <a:bodyPr wrap="square">
            <a:spAutoFit/>
          </a:bodyPr>
          <a:lstStyle/>
          <a:p>
            <a:pPr marL="342900" marR="0" indent="-342900" defTabSz="914400">
              <a:buClrTx/>
              <a:buSzTx/>
              <a:buFontTx/>
              <a:buAutoNum type="arabicPeriod"/>
              <a:defRPr/>
            </a:pPr>
            <a:r>
              <a:rPr kumimoji="0" lang="en-US" sz="1800" kern="1200" cap="none" spc="0" normalizeH="0" baseline="0" noProof="0" dirty="0">
                <a:solidFill>
                  <a:schemeClr val="bg1"/>
                </a:solidFill>
                <a:latin typeface="Cambria" panose="02040503050406030204" pitchFamily="18" charset="0"/>
                <a:ea typeface="Cambria" panose="02040503050406030204" pitchFamily="18" charset="0"/>
                <a:cs typeface="Arial" panose="020B0604020202020204" pitchFamily="34" charset="0"/>
              </a:rPr>
              <a:t>M/s </a:t>
            </a:r>
            <a:r>
              <a:rPr kumimoji="0" lang="en-US" sz="1800" kern="1200" cap="none" spc="0" normalizeH="0" baseline="0" noProof="0" dirty="0" err="1">
                <a:solidFill>
                  <a:schemeClr val="bg1"/>
                </a:solidFill>
                <a:latin typeface="Cambria" panose="02040503050406030204" pitchFamily="18" charset="0"/>
                <a:ea typeface="Cambria" panose="02040503050406030204" pitchFamily="18" charset="0"/>
                <a:cs typeface="Arial" panose="020B0604020202020204" pitchFamily="34" charset="0"/>
              </a:rPr>
              <a:t>Gubba</a:t>
            </a:r>
            <a:r>
              <a:rPr kumimoji="0" lang="en-US" sz="1800" kern="1200" cap="none" spc="0" normalizeH="0" baseline="0" noProof="0" dirty="0">
                <a:solidFill>
                  <a:schemeClr val="bg1"/>
                </a:solidFill>
                <a:latin typeface="Cambria" panose="02040503050406030204" pitchFamily="18" charset="0"/>
                <a:ea typeface="Cambria" panose="02040503050406030204" pitchFamily="18" charset="0"/>
                <a:cs typeface="Arial" panose="020B0604020202020204" pitchFamily="34" charset="0"/>
              </a:rPr>
              <a:t> Cold Storage, </a:t>
            </a:r>
            <a:r>
              <a:rPr kumimoji="0" lang="en-US" sz="1800" kern="1200" cap="none" spc="0" normalizeH="0" baseline="0" noProof="0" dirty="0" err="1">
                <a:solidFill>
                  <a:schemeClr val="bg1"/>
                </a:solidFill>
                <a:latin typeface="Cambria" panose="02040503050406030204" pitchFamily="18" charset="0"/>
                <a:ea typeface="Cambria" panose="02040503050406030204" pitchFamily="18" charset="0"/>
                <a:cs typeface="Arial" panose="020B0604020202020204" pitchFamily="34" charset="0"/>
              </a:rPr>
              <a:t>Secunderabad</a:t>
            </a:r>
            <a:r>
              <a:rPr kumimoji="0" lang="en-US" sz="1800" kern="1200" cap="none" spc="0" normalizeH="0" baseline="0" noProof="0" dirty="0">
                <a:solidFill>
                  <a:schemeClr val="bg1"/>
                </a:solidFill>
                <a:latin typeface="Cambria" panose="02040503050406030204" pitchFamily="18" charset="0"/>
                <a:ea typeface="Cambria" panose="02040503050406030204" pitchFamily="18" charset="0"/>
                <a:cs typeface="Arial" panose="020B0604020202020204" pitchFamily="34" charset="0"/>
              </a:rPr>
              <a:t>, India.</a:t>
            </a:r>
          </a:p>
          <a:p>
            <a:pPr marL="342900" marR="0" indent="-342900" defTabSz="914400">
              <a:buClrTx/>
              <a:buSzTx/>
              <a:buFontTx/>
              <a:buAutoNum type="arabicPeriod"/>
              <a:defRPr/>
            </a:pPr>
            <a:r>
              <a:rPr kumimoji="0" lang="en-US" sz="1800" kern="1200" cap="none" spc="0" normalizeH="0" baseline="0" noProof="0" dirty="0">
                <a:solidFill>
                  <a:schemeClr val="bg1"/>
                </a:solidFill>
                <a:latin typeface="Cambria" panose="02040503050406030204" pitchFamily="18" charset="0"/>
                <a:ea typeface="Cambria" panose="02040503050406030204" pitchFamily="18" charset="0"/>
                <a:cs typeface="Arial" panose="020B0604020202020204" pitchFamily="34" charset="0"/>
              </a:rPr>
              <a:t>M/s </a:t>
            </a:r>
            <a:r>
              <a:rPr kumimoji="0" lang="en-US" sz="1800" kern="1200" cap="none" spc="0" normalizeH="0" baseline="0" noProof="0" dirty="0" err="1">
                <a:solidFill>
                  <a:schemeClr val="bg1"/>
                </a:solidFill>
                <a:latin typeface="Cambria" panose="02040503050406030204" pitchFamily="18" charset="0"/>
                <a:ea typeface="Cambria" panose="02040503050406030204" pitchFamily="18" charset="0"/>
                <a:cs typeface="Arial" panose="020B0604020202020204" pitchFamily="34" charset="0"/>
              </a:rPr>
              <a:t>Mahyco</a:t>
            </a:r>
            <a:r>
              <a:rPr kumimoji="0" lang="en-US" sz="1800" kern="1200" cap="none" spc="0" normalizeH="0" baseline="0" noProof="0" dirty="0">
                <a:solidFill>
                  <a:schemeClr val="bg1"/>
                </a:solidFill>
                <a:latin typeface="Cambria" panose="02040503050406030204" pitchFamily="18" charset="0"/>
                <a:ea typeface="Cambria" panose="02040503050406030204" pitchFamily="18" charset="0"/>
                <a:cs typeface="Arial" panose="020B0604020202020204" pitchFamily="34" charset="0"/>
              </a:rPr>
              <a:t> Maharashtra Hybrid Seeds Co. Ltd, India.</a:t>
            </a:r>
          </a:p>
          <a:p>
            <a:pPr marL="342900" marR="0" indent="-342900" defTabSz="914400">
              <a:buClrTx/>
              <a:buSzTx/>
              <a:buFontTx/>
              <a:buAutoNum type="arabicPeriod"/>
              <a:defRPr/>
            </a:pPr>
            <a:r>
              <a:rPr kumimoji="0" lang="en-US" sz="1800" kern="1200" cap="none" spc="0" normalizeH="0" baseline="0" noProof="0" dirty="0">
                <a:solidFill>
                  <a:schemeClr val="bg1"/>
                </a:solidFill>
                <a:latin typeface="Cambria" panose="02040503050406030204" pitchFamily="18" charset="0"/>
                <a:ea typeface="Cambria" panose="02040503050406030204" pitchFamily="18" charset="0"/>
                <a:cs typeface="Arial" panose="020B0604020202020204" pitchFamily="34" charset="0"/>
              </a:rPr>
              <a:t>M/s </a:t>
            </a:r>
            <a:r>
              <a:rPr kumimoji="0" lang="en-US" sz="1800" kern="1200" cap="none" spc="0" normalizeH="0" baseline="0" noProof="0" dirty="0" err="1">
                <a:solidFill>
                  <a:schemeClr val="bg1"/>
                </a:solidFill>
                <a:latin typeface="Cambria" panose="02040503050406030204" pitchFamily="18" charset="0"/>
                <a:ea typeface="Cambria" panose="02040503050406030204" pitchFamily="18" charset="0"/>
                <a:cs typeface="Arial" panose="020B0604020202020204" pitchFamily="34" charset="0"/>
              </a:rPr>
              <a:t>Ulavan</a:t>
            </a:r>
            <a:r>
              <a:rPr kumimoji="0" lang="en-US" sz="1800" kern="1200" cap="none" spc="0" normalizeH="0" baseline="0" noProof="0" dirty="0">
                <a:solidFill>
                  <a:schemeClr val="bg1"/>
                </a:solidFill>
                <a:latin typeface="Cambria" panose="02040503050406030204" pitchFamily="18" charset="0"/>
                <a:ea typeface="Cambria" panose="02040503050406030204" pitchFamily="18" charset="0"/>
                <a:cs typeface="Arial" panose="020B0604020202020204" pitchFamily="34" charset="0"/>
              </a:rPr>
              <a:t> Producers Company, Erode, India. </a:t>
            </a:r>
          </a:p>
          <a:p>
            <a:pPr marL="342900" marR="0" indent="-342900" defTabSz="914400">
              <a:buClrTx/>
              <a:buSzTx/>
              <a:buFontTx/>
              <a:buNone/>
              <a:defRPr/>
            </a:pPr>
            <a:r>
              <a:rPr kumimoji="0" lang="en-US" sz="1800" kern="1200" cap="none" spc="0" normalizeH="0" baseline="0" noProof="0" dirty="0">
                <a:solidFill>
                  <a:schemeClr val="bg1"/>
                </a:solidFill>
                <a:latin typeface="Cambria" panose="02040503050406030204" pitchFamily="18" charset="0"/>
                <a:ea typeface="Cambria" panose="02040503050406030204" pitchFamily="18" charset="0"/>
                <a:cs typeface="Arial" panose="020B0604020202020204" pitchFamily="34" charset="0"/>
              </a:rPr>
              <a:t>	- Commercial use of Stack Probe Traps in Turmeric warehouse.</a:t>
            </a:r>
          </a:p>
        </p:txBody>
      </p:sp>
      <p:sp>
        <p:nvSpPr>
          <p:cNvPr id="18" name="Text Box 3">
            <a:extLst>
              <a:ext uri="{FF2B5EF4-FFF2-40B4-BE49-F238E27FC236}">
                <a16:creationId xmlns:a16="http://schemas.microsoft.com/office/drawing/2014/main" id="{6DACBAAD-E943-45D8-905D-65B078D67C7F}"/>
              </a:ext>
            </a:extLst>
          </p:cNvPr>
          <p:cNvSpPr txBox="1"/>
          <p:nvPr/>
        </p:nvSpPr>
        <p:spPr>
          <a:xfrm>
            <a:off x="6783153" y="750349"/>
            <a:ext cx="4142765" cy="461665"/>
          </a:xfrm>
          <a:prstGeom prst="rect">
            <a:avLst/>
          </a:prstGeom>
          <a:noFill/>
          <a:ln w="9525">
            <a:noFill/>
          </a:ln>
        </p:spPr>
        <p:txBody>
          <a:bodyPr wrap="square">
            <a:spAutoFit/>
          </a:bodyPr>
          <a:lstStyle/>
          <a:p>
            <a:pPr algn="ctr" eaLnBrk="0" hangingPunct="0">
              <a:spcBef>
                <a:spcPct val="50000"/>
              </a:spcBef>
            </a:pPr>
            <a:r>
              <a:rPr lang="en-US" sz="2400" b="1" dirty="0">
                <a:solidFill>
                  <a:srgbClr val="FFFF00"/>
                </a:solidFill>
                <a:latin typeface="Cambria" panose="02040503050406030204" pitchFamily="18" charset="0"/>
                <a:ea typeface="Cambria" panose="02040503050406030204" pitchFamily="18" charset="0"/>
                <a:cs typeface="Arial" panose="020B0604020202020204" pitchFamily="34" charset="0"/>
              </a:rPr>
              <a:t>TNAU STACK PROBE TRAPS</a:t>
            </a:r>
            <a:endParaRPr sz="2400" b="1" dirty="0">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8353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8C5AC02-CF08-48B4-83F7-315835AFF2AE}"/>
              </a:ext>
            </a:extLst>
          </p:cNvPr>
          <p:cNvGrpSpPr/>
          <p:nvPr/>
        </p:nvGrpSpPr>
        <p:grpSpPr>
          <a:xfrm>
            <a:off x="0" y="0"/>
            <a:ext cx="12192000" cy="6858000"/>
            <a:chOff x="0" y="0"/>
            <a:chExt cx="12192000" cy="6858000"/>
          </a:xfrm>
        </p:grpSpPr>
        <p:pic>
          <p:nvPicPr>
            <p:cNvPr id="20" name="Picture 19">
              <a:extLst>
                <a:ext uri="{FF2B5EF4-FFF2-40B4-BE49-F238E27FC236}">
                  <a16:creationId xmlns:a16="http://schemas.microsoft.com/office/drawing/2014/main" id="{8198BE40-3449-446E-A1A9-F479D9C30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21" name="Picture 20">
              <a:extLst>
                <a:ext uri="{FF2B5EF4-FFF2-40B4-BE49-F238E27FC236}">
                  <a16:creationId xmlns:a16="http://schemas.microsoft.com/office/drawing/2014/main" id="{0366480A-E505-4032-A124-941FF4FE16F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9" name="Content Placeholder 4" descr="Mandate Chart New">
            <a:extLst>
              <a:ext uri="{FF2B5EF4-FFF2-40B4-BE49-F238E27FC236}">
                <a16:creationId xmlns:a16="http://schemas.microsoft.com/office/drawing/2014/main" id="{179DDDEB-43AE-4017-A655-F7D8AD20932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78716" y="435660"/>
            <a:ext cx="12356863" cy="6219139"/>
          </a:xfrm>
          <a:prstGeom prst="rect">
            <a:avLst/>
          </a:prstGeom>
        </p:spPr>
      </p:pic>
      <p:sp>
        <p:nvSpPr>
          <p:cNvPr id="11" name="Text Box 3">
            <a:extLst>
              <a:ext uri="{FF2B5EF4-FFF2-40B4-BE49-F238E27FC236}">
                <a16:creationId xmlns:a16="http://schemas.microsoft.com/office/drawing/2014/main" id="{3BC0CAA8-F1AB-4A3B-BB57-89FE1BC95129}"/>
              </a:ext>
            </a:extLst>
          </p:cNvPr>
          <p:cNvSpPr txBox="1">
            <a:spLocks noChangeArrowheads="1"/>
          </p:cNvSpPr>
          <p:nvPr/>
        </p:nvSpPr>
        <p:spPr bwMode="auto">
          <a:xfrm>
            <a:off x="3441621" y="435660"/>
            <a:ext cx="5000088"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defTabSz="685800" eaLnBrk="1" fontAlgn="auto" hangingPunct="1">
              <a:spcBef>
                <a:spcPts val="0"/>
              </a:spcBef>
              <a:spcAft>
                <a:spcPts val="0"/>
              </a:spcAft>
              <a:defRPr/>
            </a:pPr>
            <a:r>
              <a:rPr lang="en-US" sz="3600" b="1" dirty="0">
                <a:solidFill>
                  <a:schemeClr val="bg1"/>
                </a:solidFill>
                <a:latin typeface="Alaska" panose="020E0602030304020303" pitchFamily="34" charset="0"/>
                <a:cs typeface="Arial" panose="020B0604020202020204" pitchFamily="34" charset="0"/>
              </a:rPr>
              <a:t>Technologies Developed</a:t>
            </a:r>
          </a:p>
        </p:txBody>
      </p:sp>
      <p:sp>
        <p:nvSpPr>
          <p:cNvPr id="7" name="TextBox 6">
            <a:extLst>
              <a:ext uri="{FF2B5EF4-FFF2-40B4-BE49-F238E27FC236}">
                <a16:creationId xmlns:a16="http://schemas.microsoft.com/office/drawing/2014/main" id="{91DF1FFF-7ECB-473F-ACA5-6C79127EAD9A}"/>
              </a:ext>
            </a:extLst>
          </p:cNvPr>
          <p:cNvSpPr txBox="1"/>
          <p:nvPr/>
        </p:nvSpPr>
        <p:spPr>
          <a:xfrm>
            <a:off x="685800" y="3443627"/>
            <a:ext cx="1439333" cy="584775"/>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PROBE TRAP</a:t>
            </a:r>
            <a:endParaRPr lang="en-US" sz="1600" dirty="0">
              <a:solidFill>
                <a:schemeClr val="bg1"/>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9543FD4-1B29-4022-B393-4B487CB60889}"/>
              </a:ext>
            </a:extLst>
          </p:cNvPr>
          <p:cNvSpPr txBox="1"/>
          <p:nvPr/>
        </p:nvSpPr>
        <p:spPr>
          <a:xfrm>
            <a:off x="2403849" y="3449787"/>
            <a:ext cx="1557867" cy="584775"/>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PITFALL TRAP</a:t>
            </a:r>
            <a:endParaRPr lang="en-US" sz="16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BF551C-0A8C-4E87-A8FC-E299BFB7BB58}"/>
              </a:ext>
            </a:extLst>
          </p:cNvPr>
          <p:cNvSpPr txBox="1"/>
          <p:nvPr/>
        </p:nvSpPr>
        <p:spPr>
          <a:xfrm>
            <a:off x="3929064" y="3449787"/>
            <a:ext cx="2166936" cy="584775"/>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TWO-IN-ONE MODEL</a:t>
            </a:r>
            <a:endParaRPr lang="en-US" sz="1600" dirty="0">
              <a:solidFill>
                <a:schemeClr val="bg1"/>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A5DFFEDD-ADA3-4821-AF40-000CD48319C9}"/>
              </a:ext>
            </a:extLst>
          </p:cNvPr>
          <p:cNvSpPr txBox="1"/>
          <p:nvPr/>
        </p:nvSpPr>
        <p:spPr>
          <a:xfrm>
            <a:off x="6020132" y="3449787"/>
            <a:ext cx="1557867" cy="584775"/>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FLOUR TRAP</a:t>
            </a:r>
            <a:endParaRPr lang="en-US" sz="16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05D9FCD-BC68-47E7-908D-7142F56CAF13}"/>
              </a:ext>
            </a:extLst>
          </p:cNvPr>
          <p:cNvSpPr txBox="1"/>
          <p:nvPr/>
        </p:nvSpPr>
        <p:spPr>
          <a:xfrm>
            <a:off x="7617125" y="3449787"/>
            <a:ext cx="1718401" cy="584775"/>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UV LIGHT TRAP</a:t>
            </a:r>
            <a:endParaRPr lang="en-US" sz="1600" dirty="0">
              <a:solidFill>
                <a:schemeClr val="bg1"/>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904485C-DC8B-472F-BB17-04820A8FB399}"/>
              </a:ext>
            </a:extLst>
          </p:cNvPr>
          <p:cNvSpPr txBox="1"/>
          <p:nvPr/>
        </p:nvSpPr>
        <p:spPr>
          <a:xfrm>
            <a:off x="9276590" y="3441321"/>
            <a:ext cx="2150004" cy="830997"/>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AUTOMATIC INSECT REMOVAL BIN</a:t>
            </a:r>
            <a:endParaRPr lang="en-US" sz="16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4A99B5A-2028-4E0B-857B-294C409A5F42}"/>
              </a:ext>
            </a:extLst>
          </p:cNvPr>
          <p:cNvSpPr txBox="1"/>
          <p:nvPr/>
        </p:nvSpPr>
        <p:spPr>
          <a:xfrm>
            <a:off x="2311244" y="5748683"/>
            <a:ext cx="2260755" cy="584775"/>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EGG REMOVAL DEVICE</a:t>
            </a:r>
            <a:endParaRPr lang="en-US" sz="1600" dirty="0">
              <a:solidFill>
                <a:schemeClr val="bg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52685C8-54C0-4BDD-BC84-FC50D25DBBCB}"/>
              </a:ext>
            </a:extLst>
          </p:cNvPr>
          <p:cNvSpPr txBox="1"/>
          <p:nvPr/>
        </p:nvSpPr>
        <p:spPr>
          <a:xfrm>
            <a:off x="4889754" y="5748684"/>
            <a:ext cx="2260755" cy="584775"/>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STACK PROBE TRAP</a:t>
            </a:r>
            <a:endParaRPr lang="en-US" sz="16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F395961-9325-481F-BB10-E9F7FB631198}"/>
              </a:ext>
            </a:extLst>
          </p:cNvPr>
          <p:cNvSpPr txBox="1"/>
          <p:nvPr/>
        </p:nvSpPr>
        <p:spPr>
          <a:xfrm>
            <a:off x="7267503" y="5772188"/>
            <a:ext cx="2417643" cy="830997"/>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TNAU</a:t>
            </a:r>
          </a:p>
          <a:p>
            <a:pPr algn="ctr"/>
            <a:r>
              <a:rPr lang="en-US" sz="1600" dirty="0">
                <a:solidFill>
                  <a:schemeClr val="bg1"/>
                </a:solidFill>
                <a:latin typeface="Cambria" panose="02040503050406030204" pitchFamily="18" charset="0"/>
                <a:ea typeface="Cambria" panose="02040503050406030204" pitchFamily="18" charset="0"/>
                <a:cs typeface="FrankRuehl" panose="020E0503060101010101" pitchFamily="34" charset="-79"/>
              </a:rPr>
              <a:t>STORED GRAIN INSECT PEST MANAGEMENT KIT</a:t>
            </a:r>
            <a:endParaRPr lang="en-US" sz="16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4295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98CEBF-C949-4419-A8DE-7F494642484D}"/>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5" name="Text Box 3">
            <a:extLst>
              <a:ext uri="{FF2B5EF4-FFF2-40B4-BE49-F238E27FC236}">
                <a16:creationId xmlns:a16="http://schemas.microsoft.com/office/drawing/2014/main" id="{5CAD88D9-3CFB-45C0-8B93-DE7D17587966}"/>
              </a:ext>
            </a:extLst>
          </p:cNvPr>
          <p:cNvSpPr txBox="1"/>
          <p:nvPr/>
        </p:nvSpPr>
        <p:spPr>
          <a:xfrm>
            <a:off x="1542415" y="754039"/>
            <a:ext cx="9107170" cy="707886"/>
          </a:xfrm>
          <a:prstGeom prst="rect">
            <a:avLst/>
          </a:prstGeom>
          <a:noFill/>
          <a:ln w="9525">
            <a:noFill/>
          </a:ln>
        </p:spPr>
        <p:txBody>
          <a:bodyPr wrap="square">
            <a:spAutoFit/>
          </a:bodyPr>
          <a:lstStyle/>
          <a:p>
            <a:pPr algn="ct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Automatic Insect Removal Bin</a:t>
            </a:r>
          </a:p>
        </p:txBody>
      </p:sp>
      <p:pic>
        <p:nvPicPr>
          <p:cNvPr id="8" name="Picture 7">
            <a:extLst>
              <a:ext uri="{FF2B5EF4-FFF2-40B4-BE49-F238E27FC236}">
                <a16:creationId xmlns:a16="http://schemas.microsoft.com/office/drawing/2014/main" id="{5F4AF157-4BDA-4641-91B9-D353CCF4F2AB}"/>
              </a:ext>
            </a:extLst>
          </p:cNvPr>
          <p:cNvPicPr>
            <a:picLocks noChangeAspect="1"/>
          </p:cNvPicPr>
          <p:nvPr/>
        </p:nvPicPr>
        <p:blipFill rotWithShape="1">
          <a:blip r:embed="rId4">
            <a:extLst>
              <a:ext uri="{28A0092B-C50C-407E-A947-70E740481C1C}">
                <a14:useLocalDpi xmlns:a14="http://schemas.microsoft.com/office/drawing/2010/main" val="0"/>
              </a:ext>
            </a:extLst>
          </a:blip>
          <a:srcRect t="18832" b="13701"/>
          <a:stretch/>
        </p:blipFill>
        <p:spPr>
          <a:xfrm>
            <a:off x="4377177" y="1543050"/>
            <a:ext cx="3204598" cy="4560911"/>
          </a:xfrm>
          <a:prstGeom prst="rect">
            <a:avLst/>
          </a:prstGeom>
        </p:spPr>
      </p:pic>
    </p:spTree>
    <p:extLst>
      <p:ext uri="{BB962C8B-B14F-4D97-AF65-F5344CB8AC3E}">
        <p14:creationId xmlns:p14="http://schemas.microsoft.com/office/powerpoint/2010/main" val="2055359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Box 3">
            <a:extLst>
              <a:ext uri="{FF2B5EF4-FFF2-40B4-BE49-F238E27FC236}">
                <a16:creationId xmlns:a16="http://schemas.microsoft.com/office/drawing/2014/main" id="{04ED0FBD-06D7-463D-8D3C-F429B48E50C2}"/>
              </a:ext>
            </a:extLst>
          </p:cNvPr>
          <p:cNvSpPr txBox="1">
            <a:spLocks noChangeArrowheads="1"/>
          </p:cNvSpPr>
          <p:nvPr/>
        </p:nvSpPr>
        <p:spPr bwMode="auto">
          <a:xfrm>
            <a:off x="4256199" y="797804"/>
            <a:ext cx="7262993"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Automatic Insect Removal Bin</a:t>
            </a:r>
          </a:p>
        </p:txBody>
      </p:sp>
      <p:sp>
        <p:nvSpPr>
          <p:cNvPr id="14" name="Text Box 16">
            <a:extLst>
              <a:ext uri="{FF2B5EF4-FFF2-40B4-BE49-F238E27FC236}">
                <a16:creationId xmlns:a16="http://schemas.microsoft.com/office/drawing/2014/main" id="{4D6182F0-CD49-4772-90F4-46440CAC500F}"/>
              </a:ext>
            </a:extLst>
          </p:cNvPr>
          <p:cNvSpPr txBox="1"/>
          <p:nvPr/>
        </p:nvSpPr>
        <p:spPr>
          <a:xfrm>
            <a:off x="4256199" y="1678157"/>
            <a:ext cx="6886447" cy="3539430"/>
          </a:xfrm>
          <a:prstGeom prst="rect">
            <a:avLst/>
          </a:prstGeom>
          <a:noFill/>
          <a:ln w="9525">
            <a:noFill/>
          </a:ln>
        </p:spPr>
        <p:txBody>
          <a:bodyPr wrap="square">
            <a:spAutoFit/>
          </a:bodyPr>
          <a:lstStyle/>
          <a:p>
            <a:pPr marL="342900" indent="-3429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Automatic insect removal bin (AIR)can remove insects automatically. </a:t>
            </a:r>
          </a:p>
          <a:p>
            <a:pPr marL="342900" indent="-3429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This bin  exploits wandering </a:t>
            </a:r>
            <a:r>
              <a:rPr lang="en-US" sz="2800" dirty="0" err="1">
                <a:solidFill>
                  <a:schemeClr val="bg1"/>
                </a:solidFill>
                <a:latin typeface="Cambria" panose="02040503050406030204" pitchFamily="18" charset="0"/>
                <a:ea typeface="Cambria" panose="02040503050406030204" pitchFamily="18" charset="0"/>
              </a:rPr>
              <a:t>behaviour</a:t>
            </a:r>
            <a:r>
              <a:rPr lang="en-US" sz="2800" dirty="0">
                <a:solidFill>
                  <a:schemeClr val="bg1"/>
                </a:solidFill>
                <a:latin typeface="Cambria" panose="02040503050406030204" pitchFamily="18" charset="0"/>
                <a:ea typeface="Cambria" panose="02040503050406030204" pitchFamily="18" charset="0"/>
              </a:rPr>
              <a:t> of stored product insects as well as the movement of these insects towards well aerated regions. </a:t>
            </a:r>
          </a:p>
          <a:p>
            <a:pPr marL="342900" indent="-3429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This AIR bin  will be useful for storing rice, wheat, broken pulses, coriander etc. </a:t>
            </a:r>
          </a:p>
        </p:txBody>
      </p:sp>
      <p:pic>
        <p:nvPicPr>
          <p:cNvPr id="15" name="Picture 14">
            <a:extLst>
              <a:ext uri="{FF2B5EF4-FFF2-40B4-BE49-F238E27FC236}">
                <a16:creationId xmlns:a16="http://schemas.microsoft.com/office/drawing/2014/main" id="{782ABFB9-D80E-4935-88CE-8FD588A7FD35}"/>
              </a:ext>
            </a:extLst>
          </p:cNvPr>
          <p:cNvPicPr>
            <a:picLocks noChangeAspect="1"/>
          </p:cNvPicPr>
          <p:nvPr/>
        </p:nvPicPr>
        <p:blipFill rotWithShape="1">
          <a:blip r:embed="rId4">
            <a:extLst>
              <a:ext uri="{28A0092B-C50C-407E-A947-70E740481C1C}">
                <a14:useLocalDpi xmlns:a14="http://schemas.microsoft.com/office/drawing/2010/main" val="0"/>
              </a:ext>
            </a:extLst>
          </a:blip>
          <a:srcRect t="6216" b="10370"/>
          <a:stretch/>
        </p:blipFill>
        <p:spPr>
          <a:xfrm>
            <a:off x="471927" y="690228"/>
            <a:ext cx="3204598" cy="5638910"/>
          </a:xfrm>
          <a:prstGeom prst="rect">
            <a:avLst/>
          </a:prstGeom>
        </p:spPr>
      </p:pic>
    </p:spTree>
    <p:extLst>
      <p:ext uri="{BB962C8B-B14F-4D97-AF65-F5344CB8AC3E}">
        <p14:creationId xmlns:p14="http://schemas.microsoft.com/office/powerpoint/2010/main" val="4123028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Box 3">
            <a:extLst>
              <a:ext uri="{FF2B5EF4-FFF2-40B4-BE49-F238E27FC236}">
                <a16:creationId xmlns:a16="http://schemas.microsoft.com/office/drawing/2014/main" id="{04ED0FBD-06D7-463D-8D3C-F429B48E50C2}"/>
              </a:ext>
            </a:extLst>
          </p:cNvPr>
          <p:cNvSpPr txBox="1">
            <a:spLocks noChangeArrowheads="1"/>
          </p:cNvSpPr>
          <p:nvPr/>
        </p:nvSpPr>
        <p:spPr bwMode="auto">
          <a:xfrm>
            <a:off x="707143" y="788055"/>
            <a:ext cx="7262993"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Automatic Insect Removal Bin</a:t>
            </a:r>
          </a:p>
        </p:txBody>
      </p:sp>
      <p:sp>
        <p:nvSpPr>
          <p:cNvPr id="14" name="Text Box 16">
            <a:extLst>
              <a:ext uri="{FF2B5EF4-FFF2-40B4-BE49-F238E27FC236}">
                <a16:creationId xmlns:a16="http://schemas.microsoft.com/office/drawing/2014/main" id="{4D6182F0-CD49-4772-90F4-46440CAC500F}"/>
              </a:ext>
            </a:extLst>
          </p:cNvPr>
          <p:cNvSpPr txBox="1"/>
          <p:nvPr/>
        </p:nvSpPr>
        <p:spPr>
          <a:xfrm>
            <a:off x="707143" y="1497046"/>
            <a:ext cx="7096633" cy="4832092"/>
          </a:xfrm>
          <a:prstGeom prst="rect">
            <a:avLst/>
          </a:prstGeom>
          <a:noFill/>
          <a:ln w="9525">
            <a:noFill/>
          </a:ln>
        </p:spPr>
        <p:txBody>
          <a:bodyPr wrap="square">
            <a:spAutoFit/>
          </a:bodyPr>
          <a:lstStyle/>
          <a:p>
            <a:pPr marL="342900" indent="-3429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The insects such as rice weevil, lesser grain borer, red flour beetle, saw toothed beetle, which are commonly found attacking stored grains can be removed automatically by storing grains in this container. </a:t>
            </a:r>
          </a:p>
          <a:p>
            <a:pPr marL="342900" indent="-3429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Within a very short period of 10 days a majority of the insects (more than 90 per cent) can be removed from the grains. The containers are available in 2 kg, 5 kg, 25 kg, 100 kg </a:t>
            </a:r>
          </a:p>
        </p:txBody>
      </p:sp>
      <p:pic>
        <p:nvPicPr>
          <p:cNvPr id="15" name="Picture 14">
            <a:extLst>
              <a:ext uri="{FF2B5EF4-FFF2-40B4-BE49-F238E27FC236}">
                <a16:creationId xmlns:a16="http://schemas.microsoft.com/office/drawing/2014/main" id="{782ABFB9-D80E-4935-88CE-8FD588A7FD35}"/>
              </a:ext>
            </a:extLst>
          </p:cNvPr>
          <p:cNvPicPr>
            <a:picLocks noChangeAspect="1"/>
          </p:cNvPicPr>
          <p:nvPr/>
        </p:nvPicPr>
        <p:blipFill rotWithShape="1">
          <a:blip r:embed="rId4">
            <a:extLst>
              <a:ext uri="{28A0092B-C50C-407E-A947-70E740481C1C}">
                <a14:useLocalDpi xmlns:a14="http://schemas.microsoft.com/office/drawing/2010/main" val="0"/>
              </a:ext>
            </a:extLst>
          </a:blip>
          <a:srcRect t="6216" b="10370"/>
          <a:stretch/>
        </p:blipFill>
        <p:spPr>
          <a:xfrm>
            <a:off x="8395589" y="690228"/>
            <a:ext cx="3204598" cy="5638910"/>
          </a:xfrm>
          <a:prstGeom prst="rect">
            <a:avLst/>
          </a:prstGeom>
        </p:spPr>
      </p:pic>
    </p:spTree>
    <p:extLst>
      <p:ext uri="{BB962C8B-B14F-4D97-AF65-F5344CB8AC3E}">
        <p14:creationId xmlns:p14="http://schemas.microsoft.com/office/powerpoint/2010/main" val="373426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Box 3">
            <a:extLst>
              <a:ext uri="{FF2B5EF4-FFF2-40B4-BE49-F238E27FC236}">
                <a16:creationId xmlns:a16="http://schemas.microsoft.com/office/drawing/2014/main" id="{04ED0FBD-06D7-463D-8D3C-F429B48E50C2}"/>
              </a:ext>
            </a:extLst>
          </p:cNvPr>
          <p:cNvSpPr txBox="1">
            <a:spLocks noChangeArrowheads="1"/>
          </p:cNvSpPr>
          <p:nvPr/>
        </p:nvSpPr>
        <p:spPr bwMode="auto">
          <a:xfrm>
            <a:off x="5329290" y="1881750"/>
            <a:ext cx="5617457"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685800" eaLnBrk="1" fontAlgn="auto" hangingPunct="1">
              <a:spcBef>
                <a:spcPts val="0"/>
              </a:spcBef>
              <a:spcAft>
                <a:spcPts val="0"/>
              </a:spcAft>
              <a:defRPr/>
            </a:pPr>
            <a:r>
              <a:rPr lang="en-US" sz="3200" b="1" dirty="0">
                <a:solidFill>
                  <a:srgbClr val="FFFF00"/>
                </a:solidFill>
                <a:latin typeface="Alaska" panose="020E0602030304020303" pitchFamily="34" charset="0"/>
                <a:cs typeface="Arial" panose="020B0604020202020204" pitchFamily="34" charset="0"/>
              </a:rPr>
              <a:t>Publication</a:t>
            </a:r>
          </a:p>
        </p:txBody>
      </p:sp>
      <p:pic>
        <p:nvPicPr>
          <p:cNvPr id="4" name="Picture 3">
            <a:extLst>
              <a:ext uri="{FF2B5EF4-FFF2-40B4-BE49-F238E27FC236}">
                <a16:creationId xmlns:a16="http://schemas.microsoft.com/office/drawing/2014/main" id="{9B6A116D-8522-4D07-9D90-C251E7E59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19" y="250172"/>
            <a:ext cx="4693252" cy="6529828"/>
          </a:xfrm>
          <a:prstGeom prst="rect">
            <a:avLst/>
          </a:prstGeom>
        </p:spPr>
      </p:pic>
      <p:sp>
        <p:nvSpPr>
          <p:cNvPr id="10" name="Text Box 16">
            <a:extLst>
              <a:ext uri="{FF2B5EF4-FFF2-40B4-BE49-F238E27FC236}">
                <a16:creationId xmlns:a16="http://schemas.microsoft.com/office/drawing/2014/main" id="{8F69428D-6651-4F54-846C-1A2F3A75EB6E}"/>
              </a:ext>
            </a:extLst>
          </p:cNvPr>
          <p:cNvSpPr txBox="1"/>
          <p:nvPr/>
        </p:nvSpPr>
        <p:spPr>
          <a:xfrm>
            <a:off x="5329290" y="2467446"/>
            <a:ext cx="6262075" cy="1815882"/>
          </a:xfrm>
          <a:prstGeom prst="rect">
            <a:avLst/>
          </a:prstGeom>
          <a:noFill/>
          <a:ln w="9525">
            <a:noFill/>
          </a:ln>
        </p:spPr>
        <p:txBody>
          <a:bodyPr wrap="square">
            <a:spAutoFit/>
          </a:bodyPr>
          <a:lstStyle/>
          <a:p>
            <a:pPr algn="just"/>
            <a:r>
              <a:rPr lang="en-US" sz="2800" dirty="0">
                <a:solidFill>
                  <a:schemeClr val="bg1"/>
                </a:solidFill>
                <a:latin typeface="Cambria" panose="02040503050406030204" pitchFamily="18" charset="0"/>
                <a:ea typeface="Cambria" panose="02040503050406030204" pitchFamily="18" charset="0"/>
              </a:rPr>
              <a:t>Resource, Engineering and Technology for a Sustainable World, American Society of Agricultural Engineers, Vol.7, No.9, September 2000,</a:t>
            </a:r>
          </a:p>
        </p:txBody>
      </p:sp>
    </p:spTree>
    <p:extLst>
      <p:ext uri="{BB962C8B-B14F-4D97-AF65-F5344CB8AC3E}">
        <p14:creationId xmlns:p14="http://schemas.microsoft.com/office/powerpoint/2010/main" val="3714376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Box 3">
            <a:extLst>
              <a:ext uri="{FF2B5EF4-FFF2-40B4-BE49-F238E27FC236}">
                <a16:creationId xmlns:a16="http://schemas.microsoft.com/office/drawing/2014/main" id="{04ED0FBD-06D7-463D-8D3C-F429B48E50C2}"/>
              </a:ext>
            </a:extLst>
          </p:cNvPr>
          <p:cNvSpPr txBox="1">
            <a:spLocks noChangeArrowheads="1"/>
          </p:cNvSpPr>
          <p:nvPr/>
        </p:nvSpPr>
        <p:spPr bwMode="auto">
          <a:xfrm>
            <a:off x="3287271" y="383412"/>
            <a:ext cx="5617457"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685800" eaLnBrk="1" fontAlgn="auto" hangingPunct="1">
              <a:spcBef>
                <a:spcPts val="0"/>
              </a:spcBef>
              <a:spcAft>
                <a:spcPts val="0"/>
              </a:spcAft>
              <a:defRPr/>
            </a:pPr>
            <a:r>
              <a:rPr lang="en-US" sz="3200" b="1" dirty="0">
                <a:solidFill>
                  <a:srgbClr val="FFFF00"/>
                </a:solidFill>
                <a:latin typeface="Alaska" panose="020E0602030304020303" pitchFamily="34" charset="0"/>
                <a:cs typeface="Arial" panose="020B0604020202020204" pitchFamily="34" charset="0"/>
              </a:rPr>
              <a:t>Award for Insect Removal bin</a:t>
            </a:r>
          </a:p>
        </p:txBody>
      </p:sp>
      <p:sp>
        <p:nvSpPr>
          <p:cNvPr id="7" name="Text Box 3">
            <a:extLst>
              <a:ext uri="{FF2B5EF4-FFF2-40B4-BE49-F238E27FC236}">
                <a16:creationId xmlns:a16="http://schemas.microsoft.com/office/drawing/2014/main" id="{5444E6AA-288C-46CB-911C-AE81F73FF4DA}"/>
              </a:ext>
            </a:extLst>
          </p:cNvPr>
          <p:cNvSpPr txBox="1">
            <a:spLocks noChangeArrowheads="1"/>
          </p:cNvSpPr>
          <p:nvPr/>
        </p:nvSpPr>
        <p:spPr bwMode="auto">
          <a:xfrm>
            <a:off x="1296906" y="5397370"/>
            <a:ext cx="9287810"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defTabSz="685800" eaLnBrk="1" fontAlgn="auto" hangingPunct="1">
              <a:spcBef>
                <a:spcPts val="0"/>
              </a:spcBef>
              <a:spcAft>
                <a:spcPts val="0"/>
              </a:spcAft>
              <a:defRPr/>
            </a:pPr>
            <a:r>
              <a:rPr lang="en-US" sz="3200" b="1" dirty="0">
                <a:solidFill>
                  <a:schemeClr val="bg1"/>
                </a:solidFill>
                <a:latin typeface="Alaska" panose="020E0602030304020303" pitchFamily="34" charset="0"/>
                <a:cs typeface="Arial" panose="020B0604020202020204" pitchFamily="34" charset="0"/>
              </a:rPr>
              <a:t>Technology Day Invention Award by </a:t>
            </a:r>
          </a:p>
          <a:p>
            <a:pPr algn="ctr" defTabSz="685800" eaLnBrk="1" fontAlgn="auto" hangingPunct="1">
              <a:spcBef>
                <a:spcPts val="0"/>
              </a:spcBef>
              <a:spcAft>
                <a:spcPts val="0"/>
              </a:spcAft>
              <a:defRPr/>
            </a:pPr>
            <a:r>
              <a:rPr lang="en-US" sz="3200" b="1" dirty="0">
                <a:solidFill>
                  <a:schemeClr val="bg1"/>
                </a:solidFill>
                <a:latin typeface="Alaska" panose="020E0602030304020303" pitchFamily="34" charset="0"/>
                <a:cs typeface="Arial" panose="020B0604020202020204" pitchFamily="34" charset="0"/>
              </a:rPr>
              <a:t>Science and Technology, Government of India.</a:t>
            </a:r>
          </a:p>
        </p:txBody>
      </p:sp>
      <p:sp>
        <p:nvSpPr>
          <p:cNvPr id="12" name="AutoShape 6">
            <a:extLst>
              <a:ext uri="{FF2B5EF4-FFF2-40B4-BE49-F238E27FC236}">
                <a16:creationId xmlns:a16="http://schemas.microsoft.com/office/drawing/2014/main" id="{0126503C-5838-477D-9C98-2D47946967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a:extLst>
              <a:ext uri="{FF2B5EF4-FFF2-40B4-BE49-F238E27FC236}">
                <a16:creationId xmlns:a16="http://schemas.microsoft.com/office/drawing/2014/main" id="{B5E3D3EA-0478-4C3B-ACCA-A68331A3B907}"/>
              </a:ext>
            </a:extLst>
          </p:cNvPr>
          <p:cNvGrpSpPr/>
          <p:nvPr/>
        </p:nvGrpSpPr>
        <p:grpSpPr>
          <a:xfrm>
            <a:off x="2566681" y="1049482"/>
            <a:ext cx="6338047" cy="4346783"/>
            <a:chOff x="2868706" y="972496"/>
            <a:chExt cx="6194612" cy="4248412"/>
          </a:xfrm>
        </p:grpSpPr>
        <p:pic>
          <p:nvPicPr>
            <p:cNvPr id="11" name="Picture 10">
              <a:extLst>
                <a:ext uri="{FF2B5EF4-FFF2-40B4-BE49-F238E27FC236}">
                  <a16:creationId xmlns:a16="http://schemas.microsoft.com/office/drawing/2014/main" id="{C28917CC-FF3D-422C-8E3A-63559BD76353}"/>
                </a:ext>
              </a:extLst>
            </p:cNvPr>
            <p:cNvPicPr>
              <a:picLocks noChangeAspect="1"/>
            </p:cNvPicPr>
            <p:nvPr/>
          </p:nvPicPr>
          <p:blipFill rotWithShape="1">
            <a:blip r:embed="rId4">
              <a:extLst>
                <a:ext uri="{28A0092B-C50C-407E-A947-70E740481C1C}">
                  <a14:useLocalDpi xmlns:a14="http://schemas.microsoft.com/office/drawing/2010/main" val="0"/>
                </a:ext>
              </a:extLst>
            </a:blip>
            <a:srcRect l="807" b="24201"/>
            <a:stretch/>
          </p:blipFill>
          <p:spPr>
            <a:xfrm>
              <a:off x="2868706" y="972496"/>
              <a:ext cx="6194612" cy="3447104"/>
            </a:xfrm>
            <a:prstGeom prst="rect">
              <a:avLst/>
            </a:prstGeom>
          </p:spPr>
        </p:pic>
        <p:pic>
          <p:nvPicPr>
            <p:cNvPr id="13" name="Picture 12">
              <a:extLst>
                <a:ext uri="{FF2B5EF4-FFF2-40B4-BE49-F238E27FC236}">
                  <a16:creationId xmlns:a16="http://schemas.microsoft.com/office/drawing/2014/main" id="{2D309F16-5904-4B5F-BBD6-F97B9BC1359D}"/>
                </a:ext>
              </a:extLst>
            </p:cNvPr>
            <p:cNvPicPr>
              <a:picLocks noChangeAspect="1"/>
            </p:cNvPicPr>
            <p:nvPr/>
          </p:nvPicPr>
          <p:blipFill rotWithShape="1">
            <a:blip r:embed="rId4">
              <a:extLst>
                <a:ext uri="{28A0092B-C50C-407E-A947-70E740481C1C}">
                  <a14:useLocalDpi xmlns:a14="http://schemas.microsoft.com/office/drawing/2010/main" val="0"/>
                </a:ext>
              </a:extLst>
            </a:blip>
            <a:srcRect l="807" t="82005"/>
            <a:stretch/>
          </p:blipFill>
          <p:spPr>
            <a:xfrm>
              <a:off x="2868706" y="4402545"/>
              <a:ext cx="6194612" cy="818363"/>
            </a:xfrm>
            <a:prstGeom prst="rect">
              <a:avLst/>
            </a:prstGeom>
          </p:spPr>
        </p:pic>
      </p:grpSp>
    </p:spTree>
    <p:extLst>
      <p:ext uri="{BB962C8B-B14F-4D97-AF65-F5344CB8AC3E}">
        <p14:creationId xmlns:p14="http://schemas.microsoft.com/office/powerpoint/2010/main" val="454183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230CF55-1834-4C07-80D3-C2C93E3C27AA}"/>
              </a:ext>
            </a:extLst>
          </p:cNvPr>
          <p:cNvGrpSpPr/>
          <p:nvPr/>
        </p:nvGrpSpPr>
        <p:grpSpPr>
          <a:xfrm>
            <a:off x="0" y="0"/>
            <a:ext cx="12192000" cy="6858000"/>
            <a:chOff x="0" y="0"/>
            <a:chExt cx="12192000" cy="6858000"/>
          </a:xfrm>
        </p:grpSpPr>
        <p:pic>
          <p:nvPicPr>
            <p:cNvPr id="16" name="Picture 15">
              <a:extLst>
                <a:ext uri="{FF2B5EF4-FFF2-40B4-BE49-F238E27FC236}">
                  <a16:creationId xmlns:a16="http://schemas.microsoft.com/office/drawing/2014/main" id="{4983CCB8-CEF6-4902-977E-B7017182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7" name="Picture 16">
              <a:extLst>
                <a:ext uri="{FF2B5EF4-FFF2-40B4-BE49-F238E27FC236}">
                  <a16:creationId xmlns:a16="http://schemas.microsoft.com/office/drawing/2014/main" id="{92F0E50B-57E5-4D6B-ACBB-53310D1EA13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7" name="Rectangle 6">
            <a:extLst>
              <a:ext uri="{FF2B5EF4-FFF2-40B4-BE49-F238E27FC236}">
                <a16:creationId xmlns:a16="http://schemas.microsoft.com/office/drawing/2014/main" id="{F5BDA0CA-EA6D-4902-931F-620E0138C732}"/>
              </a:ext>
            </a:extLst>
          </p:cNvPr>
          <p:cNvSpPr/>
          <p:nvPr/>
        </p:nvSpPr>
        <p:spPr>
          <a:xfrm>
            <a:off x="4330311" y="1156723"/>
            <a:ext cx="7648198" cy="49511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a:extLst>
              <a:ext uri="{FF2B5EF4-FFF2-40B4-BE49-F238E27FC236}">
                <a16:creationId xmlns:a16="http://schemas.microsoft.com/office/drawing/2014/main" id="{844472E7-15E4-40C8-9AD8-F554BF18F6ED}"/>
              </a:ext>
            </a:extLst>
          </p:cNvPr>
          <p:cNvPicPr>
            <a:picLocks noGrp="1" noChangeAspect="1"/>
          </p:cNvPicPr>
          <p:nvPr>
            <p:ph idx="1"/>
          </p:nvPr>
        </p:nvPicPr>
        <p:blipFill>
          <a:blip r:embed="rId4">
            <a:clrChange>
              <a:clrFrom>
                <a:srgbClr val="FEFEFE">
                  <a:alpha val="100000"/>
                </a:srgbClr>
              </a:clrFrom>
              <a:clrTo>
                <a:srgbClr val="FEFEFE">
                  <a:alpha val="100000"/>
                  <a:alpha val="0"/>
                </a:srgbClr>
              </a:clrTo>
            </a:clrChange>
          </a:blip>
          <a:stretch>
            <a:fillRect/>
          </a:stretch>
        </p:blipFill>
        <p:spPr>
          <a:xfrm>
            <a:off x="4189977" y="1156723"/>
            <a:ext cx="7788532" cy="4951166"/>
          </a:xfrm>
          <a:prstGeom prst="rect">
            <a:avLst/>
          </a:prstGeom>
          <a:noFill/>
          <a:ln w="9525">
            <a:noFill/>
          </a:ln>
        </p:spPr>
      </p:pic>
      <p:sp>
        <p:nvSpPr>
          <p:cNvPr id="12" name="Text Box 4">
            <a:extLst>
              <a:ext uri="{FF2B5EF4-FFF2-40B4-BE49-F238E27FC236}">
                <a16:creationId xmlns:a16="http://schemas.microsoft.com/office/drawing/2014/main" id="{9D7F2FFC-0726-45C5-A591-990B73E71DA8}"/>
              </a:ext>
            </a:extLst>
          </p:cNvPr>
          <p:cNvSpPr txBox="1"/>
          <p:nvPr/>
        </p:nvSpPr>
        <p:spPr>
          <a:xfrm>
            <a:off x="75286" y="2551053"/>
            <a:ext cx="2365822" cy="307777"/>
          </a:xfrm>
          <a:prstGeom prst="rect">
            <a:avLst/>
          </a:prstGeom>
          <a:noFill/>
          <a:ln w="9525">
            <a:noFill/>
          </a:ln>
        </p:spPr>
        <p:txBody>
          <a:bodyPr wrap="square">
            <a:spAutoFit/>
          </a:bodyPr>
          <a:lstStyle/>
          <a:p>
            <a:pPr algn="ctr" eaLnBrk="0" hangingPunct="0"/>
            <a:r>
              <a:rPr sz="1400" b="1" dirty="0">
                <a:solidFill>
                  <a:srgbClr val="FFFF00"/>
                </a:solidFill>
                <a:latin typeface="Calibri" panose="020F0502020204030204" pitchFamily="34" charset="0"/>
              </a:rPr>
              <a:t>25 kg capacity</a:t>
            </a:r>
          </a:p>
        </p:txBody>
      </p:sp>
      <p:sp>
        <p:nvSpPr>
          <p:cNvPr id="13" name="Text Box 5">
            <a:extLst>
              <a:ext uri="{FF2B5EF4-FFF2-40B4-BE49-F238E27FC236}">
                <a16:creationId xmlns:a16="http://schemas.microsoft.com/office/drawing/2014/main" id="{FC5C8745-FB3E-45C4-8C0B-9B77BCFFD102}"/>
              </a:ext>
            </a:extLst>
          </p:cNvPr>
          <p:cNvSpPr txBox="1"/>
          <p:nvPr/>
        </p:nvSpPr>
        <p:spPr>
          <a:xfrm>
            <a:off x="658004" y="5204263"/>
            <a:ext cx="2499492" cy="307777"/>
          </a:xfrm>
          <a:prstGeom prst="rect">
            <a:avLst/>
          </a:prstGeom>
          <a:noFill/>
          <a:ln w="9525">
            <a:noFill/>
          </a:ln>
        </p:spPr>
        <p:txBody>
          <a:bodyPr wrap="square">
            <a:spAutoFit/>
          </a:bodyPr>
          <a:lstStyle/>
          <a:p>
            <a:pPr algn="ctr" eaLnBrk="0" hangingPunct="0"/>
            <a:r>
              <a:rPr sz="1400" b="1" dirty="0">
                <a:solidFill>
                  <a:srgbClr val="FFFF00"/>
                </a:solidFill>
                <a:latin typeface="Calibri" panose="020F0502020204030204" pitchFamily="34" charset="0"/>
              </a:rPr>
              <a:t>100 kg capacity</a:t>
            </a:r>
          </a:p>
        </p:txBody>
      </p:sp>
      <p:sp>
        <p:nvSpPr>
          <p:cNvPr id="14" name="Text Box 6">
            <a:extLst>
              <a:ext uri="{FF2B5EF4-FFF2-40B4-BE49-F238E27FC236}">
                <a16:creationId xmlns:a16="http://schemas.microsoft.com/office/drawing/2014/main" id="{2084B579-6CD0-44ED-8186-49DC5CE4DB03}"/>
              </a:ext>
            </a:extLst>
          </p:cNvPr>
          <p:cNvSpPr txBox="1"/>
          <p:nvPr/>
        </p:nvSpPr>
        <p:spPr>
          <a:xfrm>
            <a:off x="2233711" y="2564032"/>
            <a:ext cx="1503650" cy="307777"/>
          </a:xfrm>
          <a:prstGeom prst="rect">
            <a:avLst/>
          </a:prstGeom>
          <a:noFill/>
          <a:ln w="9525">
            <a:noFill/>
          </a:ln>
        </p:spPr>
        <p:txBody>
          <a:bodyPr wrap="square">
            <a:spAutoFit/>
          </a:bodyPr>
          <a:lstStyle/>
          <a:p>
            <a:pPr algn="ctr" eaLnBrk="0" hangingPunct="0"/>
            <a:r>
              <a:rPr sz="1400" b="1" dirty="0">
                <a:solidFill>
                  <a:srgbClr val="FFFF00"/>
                </a:solidFill>
                <a:latin typeface="Calibri" panose="020F0502020204030204" pitchFamily="34" charset="0"/>
              </a:rPr>
              <a:t>500 kg capacity</a:t>
            </a:r>
          </a:p>
        </p:txBody>
      </p:sp>
      <p:pic>
        <p:nvPicPr>
          <p:cNvPr id="18" name="Picture 7" descr="Insect 25kg">
            <a:extLst>
              <a:ext uri="{FF2B5EF4-FFF2-40B4-BE49-F238E27FC236}">
                <a16:creationId xmlns:a16="http://schemas.microsoft.com/office/drawing/2014/main" id="{D2CEABA0-75E8-4804-ADDC-94299A61B4D3}"/>
              </a:ext>
            </a:extLst>
          </p:cNvPr>
          <p:cNvPicPr>
            <a:picLocks noChangeAspect="1"/>
          </p:cNvPicPr>
          <p:nvPr/>
        </p:nvPicPr>
        <p:blipFill>
          <a:blip r:embed="rId5">
            <a:lum bright="6000" contrast="24000"/>
          </a:blip>
          <a:stretch>
            <a:fillRect/>
          </a:stretch>
        </p:blipFill>
        <p:spPr>
          <a:xfrm>
            <a:off x="500986" y="355412"/>
            <a:ext cx="1469314" cy="2218964"/>
          </a:xfrm>
          <a:prstGeom prst="rect">
            <a:avLst/>
          </a:prstGeom>
          <a:noFill/>
          <a:ln w="9525">
            <a:noFill/>
          </a:ln>
        </p:spPr>
      </p:pic>
      <p:pic>
        <p:nvPicPr>
          <p:cNvPr id="19" name="Picture 8" descr="Insect 100kg">
            <a:extLst>
              <a:ext uri="{FF2B5EF4-FFF2-40B4-BE49-F238E27FC236}">
                <a16:creationId xmlns:a16="http://schemas.microsoft.com/office/drawing/2014/main" id="{D892DB5E-DB8C-409A-BE02-B6BD293C3BF6}"/>
              </a:ext>
            </a:extLst>
          </p:cNvPr>
          <p:cNvPicPr>
            <a:picLocks noChangeAspect="1"/>
          </p:cNvPicPr>
          <p:nvPr/>
        </p:nvPicPr>
        <p:blipFill>
          <a:blip r:embed="rId6">
            <a:lum bright="6000" contrast="18000"/>
          </a:blip>
          <a:stretch>
            <a:fillRect/>
          </a:stretch>
        </p:blipFill>
        <p:spPr>
          <a:xfrm>
            <a:off x="1194814" y="2985684"/>
            <a:ext cx="1425872" cy="2218579"/>
          </a:xfrm>
          <a:prstGeom prst="rect">
            <a:avLst/>
          </a:prstGeom>
          <a:noFill/>
          <a:ln w="9525">
            <a:noFill/>
          </a:ln>
        </p:spPr>
      </p:pic>
      <p:pic>
        <p:nvPicPr>
          <p:cNvPr id="20" name="Picture 9" descr="Insect 500kg">
            <a:extLst>
              <a:ext uri="{FF2B5EF4-FFF2-40B4-BE49-F238E27FC236}">
                <a16:creationId xmlns:a16="http://schemas.microsoft.com/office/drawing/2014/main" id="{372B263C-9842-45D7-BEAF-28BB7BEFF0BC}"/>
              </a:ext>
            </a:extLst>
          </p:cNvPr>
          <p:cNvPicPr>
            <a:picLocks noChangeAspect="1"/>
          </p:cNvPicPr>
          <p:nvPr/>
        </p:nvPicPr>
        <p:blipFill>
          <a:blip r:embed="rId7">
            <a:lum bright="6000" contrast="30000"/>
          </a:blip>
          <a:stretch>
            <a:fillRect/>
          </a:stretch>
        </p:blipFill>
        <p:spPr>
          <a:xfrm>
            <a:off x="2324114" y="355412"/>
            <a:ext cx="1322844" cy="2218964"/>
          </a:xfrm>
          <a:prstGeom prst="rect">
            <a:avLst/>
          </a:prstGeom>
          <a:noFill/>
          <a:ln w="9525">
            <a:noFill/>
          </a:ln>
        </p:spPr>
      </p:pic>
      <p:sp>
        <p:nvSpPr>
          <p:cNvPr id="21" name="Text Box 5">
            <a:hlinkClick r:id="rId8"/>
            <a:extLst>
              <a:ext uri="{FF2B5EF4-FFF2-40B4-BE49-F238E27FC236}">
                <a16:creationId xmlns:a16="http://schemas.microsoft.com/office/drawing/2014/main" id="{C2382E07-5F5D-41E5-B4C4-0AEE1CFC4C6E}"/>
              </a:ext>
            </a:extLst>
          </p:cNvPr>
          <p:cNvSpPr txBox="1"/>
          <p:nvPr/>
        </p:nvSpPr>
        <p:spPr>
          <a:xfrm>
            <a:off x="540068" y="6174614"/>
            <a:ext cx="6872368" cy="307777"/>
          </a:xfrm>
          <a:prstGeom prst="rect">
            <a:avLst/>
          </a:prstGeom>
          <a:noFill/>
          <a:ln w="9525">
            <a:noFill/>
          </a:ln>
        </p:spPr>
        <p:txBody>
          <a:bodyPr wrap="square">
            <a:spAutoFit/>
          </a:bodyPr>
          <a:lstStyle/>
          <a:p>
            <a:pPr eaLnBrk="0" hangingPunct="0"/>
            <a:r>
              <a:rPr lang="en-US" sz="1400" b="1" dirty="0">
                <a:solidFill>
                  <a:schemeClr val="bg1"/>
                </a:solidFill>
                <a:latin typeface="Calibri" panose="020F0502020204030204" pitchFamily="34" charset="0"/>
              </a:rPr>
              <a:t>YouTube Link : https://youtu.be/Iyruql0BSRM?si=ulwEYBXGVKD4IEwB</a:t>
            </a:r>
            <a:endParaRPr sz="1400" b="1" dirty="0">
              <a:solidFill>
                <a:schemeClr val="bg1"/>
              </a:solidFill>
              <a:latin typeface="Calibri" panose="020F0502020204030204" pitchFamily="34" charset="0"/>
            </a:endParaRPr>
          </a:p>
        </p:txBody>
      </p:sp>
      <p:sp>
        <p:nvSpPr>
          <p:cNvPr id="22" name="Text Box 3">
            <a:extLst>
              <a:ext uri="{FF2B5EF4-FFF2-40B4-BE49-F238E27FC236}">
                <a16:creationId xmlns:a16="http://schemas.microsoft.com/office/drawing/2014/main" id="{EE44F115-2EB6-438F-8755-3F3358DB6BDB}"/>
              </a:ext>
            </a:extLst>
          </p:cNvPr>
          <p:cNvSpPr txBox="1">
            <a:spLocks noChangeArrowheads="1"/>
          </p:cNvSpPr>
          <p:nvPr/>
        </p:nvSpPr>
        <p:spPr bwMode="auto">
          <a:xfrm>
            <a:off x="4287982" y="410704"/>
            <a:ext cx="726299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685800" eaLnBrk="1" fontAlgn="auto" hangingPunct="1">
              <a:spcBef>
                <a:spcPts val="0"/>
              </a:spcBef>
              <a:spcAft>
                <a:spcPts val="0"/>
              </a:spcAft>
              <a:defRPr/>
            </a:pPr>
            <a:r>
              <a:rPr lang="en-US" sz="3200" b="1" dirty="0">
                <a:solidFill>
                  <a:srgbClr val="FFFF00"/>
                </a:solidFill>
                <a:latin typeface="Alaska" panose="020E0602030304020303" pitchFamily="34" charset="0"/>
                <a:cs typeface="Arial" panose="020B0604020202020204" pitchFamily="34" charset="0"/>
              </a:rPr>
              <a:t>Automatic Insect Removal Bin - Users</a:t>
            </a:r>
          </a:p>
        </p:txBody>
      </p:sp>
    </p:spTree>
    <p:extLst>
      <p:ext uri="{BB962C8B-B14F-4D97-AF65-F5344CB8AC3E}">
        <p14:creationId xmlns:p14="http://schemas.microsoft.com/office/powerpoint/2010/main" val="4237945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98CEBF-C949-4419-A8DE-7F494642484D}"/>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5" name="Text Box 3">
            <a:extLst>
              <a:ext uri="{FF2B5EF4-FFF2-40B4-BE49-F238E27FC236}">
                <a16:creationId xmlns:a16="http://schemas.microsoft.com/office/drawing/2014/main" id="{5CAD88D9-3CFB-45C0-8B93-DE7D17587966}"/>
              </a:ext>
            </a:extLst>
          </p:cNvPr>
          <p:cNvSpPr txBox="1"/>
          <p:nvPr/>
        </p:nvSpPr>
        <p:spPr>
          <a:xfrm>
            <a:off x="1542415" y="601639"/>
            <a:ext cx="9107170" cy="707886"/>
          </a:xfrm>
          <a:prstGeom prst="rect">
            <a:avLst/>
          </a:prstGeom>
          <a:noFill/>
          <a:ln w="9525">
            <a:noFill/>
          </a:ln>
        </p:spPr>
        <p:txBody>
          <a:bodyPr wrap="square">
            <a:spAutoFit/>
          </a:bodyPr>
          <a:lstStyle/>
          <a:p>
            <a:pPr algn="ct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TNAU UV Light Trap</a:t>
            </a:r>
          </a:p>
        </p:txBody>
      </p:sp>
      <p:pic>
        <p:nvPicPr>
          <p:cNvPr id="9" name="image1.jpeg" descr="C:\Users\Jai\Desktop\MOHAN SIR NEW WORK\1.. new download\IMG-20201202-WA0014.jpg ">
            <a:extLst>
              <a:ext uri="{FF2B5EF4-FFF2-40B4-BE49-F238E27FC236}">
                <a16:creationId xmlns:a16="http://schemas.microsoft.com/office/drawing/2014/main" id="{46873FC0-ECCE-4310-BC3D-615475466AFE}"/>
              </a:ext>
            </a:extLst>
          </p:cNvPr>
          <p:cNvPicPr/>
          <p:nvPr/>
        </p:nvPicPr>
        <p:blipFill>
          <a:blip r:embed="rId4" cstate="print">
            <a:extLst>
              <a:ext uri="{28A0092B-C50C-407E-A947-70E740481C1C}">
                <a14:useLocalDpi xmlns:a14="http://schemas.microsoft.com/office/drawing/2010/main"/>
              </a:ext>
            </a:extLst>
          </a:blip>
          <a:stretch>
            <a:fillRect/>
          </a:stretch>
        </p:blipFill>
        <p:spPr>
          <a:xfrm>
            <a:off x="4373916" y="1461925"/>
            <a:ext cx="3444167" cy="4989916"/>
          </a:xfrm>
          <a:prstGeom prst="rect">
            <a:avLst/>
          </a:prstGeom>
        </p:spPr>
      </p:pic>
    </p:spTree>
    <p:extLst>
      <p:ext uri="{BB962C8B-B14F-4D97-AF65-F5344CB8AC3E}">
        <p14:creationId xmlns:p14="http://schemas.microsoft.com/office/powerpoint/2010/main" val="1125096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F2730F-BB20-42D8-9297-F3454496953A}"/>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3DA4A087-E754-412C-B0D9-FBB1546F3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9" name="Picture 8">
              <a:extLst>
                <a:ext uri="{FF2B5EF4-FFF2-40B4-BE49-F238E27FC236}">
                  <a16:creationId xmlns:a16="http://schemas.microsoft.com/office/drawing/2014/main" id="{F023AD05-5700-42E4-B3A3-348EE80447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2" name="Text Placeholder 3">
            <a:extLst>
              <a:ext uri="{FF2B5EF4-FFF2-40B4-BE49-F238E27FC236}">
                <a16:creationId xmlns:a16="http://schemas.microsoft.com/office/drawing/2014/main" id="{35F35D58-5EB1-4756-B437-463BCAB97EC5}"/>
              </a:ext>
            </a:extLst>
          </p:cNvPr>
          <p:cNvSpPr txBox="1">
            <a:spLocks/>
          </p:cNvSpPr>
          <p:nvPr/>
        </p:nvSpPr>
        <p:spPr>
          <a:xfrm>
            <a:off x="561848" y="1856307"/>
            <a:ext cx="6968505" cy="44197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dirty="0">
                <a:solidFill>
                  <a:schemeClr val="bg1"/>
                </a:solidFill>
                <a:latin typeface="Cambria" panose="02040503050406030204" pitchFamily="18" charset="0"/>
                <a:ea typeface="Cambria" panose="02040503050406030204" pitchFamily="18" charset="0"/>
              </a:rPr>
              <a:t>The UV light trap mainly consists of an ultra-violet source (4W/15W germicidal lamp). The lamp produces ultra-violet rays of peak emission around 250 nanometer. </a:t>
            </a:r>
          </a:p>
          <a:p>
            <a:pPr algn="just"/>
            <a:r>
              <a:rPr lang="en-US" sz="2200" dirty="0">
                <a:solidFill>
                  <a:schemeClr val="bg1"/>
                </a:solidFill>
                <a:latin typeface="Cambria" panose="02040503050406030204" pitchFamily="18" charset="0"/>
                <a:ea typeface="Cambria" panose="02040503050406030204" pitchFamily="18" charset="0"/>
              </a:rPr>
              <a:t>The light trap attracts stored  product insects of paddy like lesser grain borer, </a:t>
            </a:r>
            <a:r>
              <a:rPr lang="en-US" sz="2200" i="1" dirty="0" err="1">
                <a:solidFill>
                  <a:schemeClr val="bg1"/>
                </a:solidFill>
                <a:latin typeface="Cambria" panose="02040503050406030204" pitchFamily="18" charset="0"/>
                <a:ea typeface="Cambria" panose="02040503050406030204" pitchFamily="18" charset="0"/>
              </a:rPr>
              <a:t>Rhyzopertha</a:t>
            </a:r>
            <a:r>
              <a:rPr lang="en-US" sz="2200" i="1" dirty="0">
                <a:solidFill>
                  <a:schemeClr val="bg1"/>
                </a:solidFill>
                <a:latin typeface="Cambria" panose="02040503050406030204" pitchFamily="18" charset="0"/>
                <a:ea typeface="Cambria" panose="02040503050406030204" pitchFamily="18" charset="0"/>
              </a:rPr>
              <a:t> </a:t>
            </a:r>
            <a:r>
              <a:rPr lang="en-US" sz="2200" i="1" dirty="0" err="1">
                <a:solidFill>
                  <a:schemeClr val="bg1"/>
                </a:solidFill>
                <a:latin typeface="Cambria" panose="02040503050406030204" pitchFamily="18" charset="0"/>
                <a:ea typeface="Cambria" panose="02040503050406030204" pitchFamily="18" charset="0"/>
              </a:rPr>
              <a:t>dominica</a:t>
            </a:r>
            <a:r>
              <a:rPr lang="en-US" sz="2200" i="1" dirty="0">
                <a:solidFill>
                  <a:schemeClr val="bg1"/>
                </a:solidFill>
                <a:latin typeface="Cambria" panose="02040503050406030204" pitchFamily="18" charset="0"/>
                <a:ea typeface="Cambria" panose="02040503050406030204" pitchFamily="18" charset="0"/>
              </a:rPr>
              <a:t>, Paddy moth, </a:t>
            </a:r>
            <a:r>
              <a:rPr lang="en-US" sz="2200" i="1" dirty="0" err="1">
                <a:solidFill>
                  <a:schemeClr val="bg1"/>
                </a:solidFill>
                <a:latin typeface="Cambria" panose="02040503050406030204" pitchFamily="18" charset="0"/>
                <a:ea typeface="Cambria" panose="02040503050406030204" pitchFamily="18" charset="0"/>
              </a:rPr>
              <a:t>Sitotroga</a:t>
            </a:r>
            <a:r>
              <a:rPr lang="en-US" sz="2200" i="1" dirty="0">
                <a:solidFill>
                  <a:schemeClr val="bg1"/>
                </a:solidFill>
                <a:latin typeface="Cambria" panose="02040503050406030204" pitchFamily="18" charset="0"/>
                <a:ea typeface="Cambria" panose="02040503050406030204" pitchFamily="18" charset="0"/>
              </a:rPr>
              <a:t> </a:t>
            </a:r>
            <a:r>
              <a:rPr lang="en-US" sz="2200" i="1" dirty="0" err="1">
                <a:solidFill>
                  <a:schemeClr val="bg1"/>
                </a:solidFill>
                <a:latin typeface="Cambria" panose="02040503050406030204" pitchFamily="18" charset="0"/>
                <a:ea typeface="Cambria" panose="02040503050406030204" pitchFamily="18" charset="0"/>
              </a:rPr>
              <a:t>cerealella</a:t>
            </a:r>
            <a:r>
              <a:rPr lang="en-US" sz="2200" i="1" dirty="0">
                <a:solidFill>
                  <a:schemeClr val="bg1"/>
                </a:solidFill>
                <a:latin typeface="Cambria" panose="02040503050406030204" pitchFamily="18" charset="0"/>
                <a:ea typeface="Cambria" panose="02040503050406030204" pitchFamily="18" charset="0"/>
              </a:rPr>
              <a:t>, red flour beetle, </a:t>
            </a:r>
            <a:r>
              <a:rPr lang="en-US" sz="2200" i="1" dirty="0" err="1">
                <a:solidFill>
                  <a:schemeClr val="bg1"/>
                </a:solidFill>
                <a:latin typeface="Cambria" panose="02040503050406030204" pitchFamily="18" charset="0"/>
                <a:ea typeface="Cambria" panose="02040503050406030204" pitchFamily="18" charset="0"/>
              </a:rPr>
              <a:t>Tribolium</a:t>
            </a:r>
            <a:r>
              <a:rPr lang="en-US" sz="2200" i="1" dirty="0">
                <a:solidFill>
                  <a:schemeClr val="bg1"/>
                </a:solidFill>
                <a:latin typeface="Cambria" panose="02040503050406030204" pitchFamily="18" charset="0"/>
                <a:ea typeface="Cambria" panose="02040503050406030204" pitchFamily="18" charset="0"/>
              </a:rPr>
              <a:t> </a:t>
            </a:r>
            <a:r>
              <a:rPr lang="en-US" sz="2200" i="1" dirty="0" err="1">
                <a:solidFill>
                  <a:schemeClr val="bg1"/>
                </a:solidFill>
                <a:latin typeface="Cambria" panose="02040503050406030204" pitchFamily="18" charset="0"/>
                <a:ea typeface="Cambria" panose="02040503050406030204" pitchFamily="18" charset="0"/>
              </a:rPr>
              <a:t>castaneum</a:t>
            </a:r>
            <a:r>
              <a:rPr lang="en-US" sz="2200" i="1" dirty="0">
                <a:solidFill>
                  <a:schemeClr val="bg1"/>
                </a:solidFill>
                <a:latin typeface="Cambria" panose="02040503050406030204" pitchFamily="18" charset="0"/>
                <a:ea typeface="Cambria" panose="02040503050406030204" pitchFamily="18" charset="0"/>
              </a:rPr>
              <a:t>, Tenebrionids</a:t>
            </a:r>
            <a:r>
              <a:rPr lang="en-US" sz="2200" dirty="0">
                <a:solidFill>
                  <a:schemeClr val="bg1"/>
                </a:solidFill>
                <a:latin typeface="Cambria" panose="02040503050406030204" pitchFamily="18" charset="0"/>
                <a:ea typeface="Cambria" panose="02040503050406030204" pitchFamily="18" charset="0"/>
              </a:rPr>
              <a:t> (meal worms / false fire worms, Warehouse moth (</a:t>
            </a:r>
            <a:r>
              <a:rPr lang="en-US" sz="2200" i="1" dirty="0" err="1">
                <a:solidFill>
                  <a:schemeClr val="bg1"/>
                </a:solidFill>
                <a:latin typeface="Cambria" panose="02040503050406030204" pitchFamily="18" charset="0"/>
                <a:ea typeface="Cambria" panose="02040503050406030204" pitchFamily="18" charset="0"/>
              </a:rPr>
              <a:t>Ephestia</a:t>
            </a:r>
            <a:r>
              <a:rPr lang="en-US" sz="2200" i="1" dirty="0">
                <a:solidFill>
                  <a:schemeClr val="bg1"/>
                </a:solidFill>
                <a:latin typeface="Cambria" panose="02040503050406030204" pitchFamily="18" charset="0"/>
                <a:ea typeface="Cambria" panose="02040503050406030204" pitchFamily="18" charset="0"/>
              </a:rPr>
              <a:t> sp.</a:t>
            </a:r>
            <a:r>
              <a:rPr lang="en-US" sz="2200" dirty="0">
                <a:solidFill>
                  <a:schemeClr val="bg1"/>
                </a:solidFill>
                <a:latin typeface="Cambria" panose="02040503050406030204" pitchFamily="18" charset="0"/>
                <a:ea typeface="Cambria" panose="02040503050406030204" pitchFamily="18" charset="0"/>
              </a:rPr>
              <a:t>), Rice moth (</a:t>
            </a:r>
            <a:r>
              <a:rPr lang="en-US" sz="2200" i="1" dirty="0">
                <a:solidFill>
                  <a:schemeClr val="bg1"/>
                </a:solidFill>
                <a:latin typeface="Cambria" panose="02040503050406030204" pitchFamily="18" charset="0"/>
                <a:ea typeface="Cambria" panose="02040503050406030204" pitchFamily="18" charset="0"/>
              </a:rPr>
              <a:t>Corcyra </a:t>
            </a:r>
            <a:r>
              <a:rPr lang="en-US" sz="2200" i="1" dirty="0" err="1">
                <a:solidFill>
                  <a:schemeClr val="bg1"/>
                </a:solidFill>
                <a:latin typeface="Cambria" panose="02040503050406030204" pitchFamily="18" charset="0"/>
                <a:ea typeface="Cambria" panose="02040503050406030204" pitchFamily="18" charset="0"/>
              </a:rPr>
              <a:t>cephalonica</a:t>
            </a:r>
            <a:r>
              <a:rPr lang="en-US" sz="2200" dirty="0">
                <a:solidFill>
                  <a:schemeClr val="bg1"/>
                </a:solidFill>
                <a:latin typeface="Cambria" panose="02040503050406030204" pitchFamily="18" charset="0"/>
                <a:ea typeface="Cambria" panose="02040503050406030204" pitchFamily="18" charset="0"/>
              </a:rPr>
              <a:t>), Indian Meal moth (</a:t>
            </a:r>
            <a:r>
              <a:rPr lang="en-US" sz="2200" i="1" dirty="0">
                <a:solidFill>
                  <a:schemeClr val="bg1"/>
                </a:solidFill>
                <a:latin typeface="Cambria" panose="02040503050406030204" pitchFamily="18" charset="0"/>
                <a:ea typeface="Cambria" panose="02040503050406030204" pitchFamily="18" charset="0"/>
              </a:rPr>
              <a:t>Plodia sp</a:t>
            </a:r>
            <a:r>
              <a:rPr lang="en-US" sz="2200" dirty="0">
                <a:solidFill>
                  <a:schemeClr val="bg1"/>
                </a:solidFill>
                <a:latin typeface="Cambria" panose="02040503050406030204" pitchFamily="18" charset="0"/>
                <a:ea typeface="Cambria" panose="02040503050406030204" pitchFamily="18" charset="0"/>
              </a:rPr>
              <a:t>.) and Gingelly Pod bug,</a:t>
            </a:r>
            <a:r>
              <a:rPr lang="en-US" sz="2200" b="1" dirty="0">
                <a:solidFill>
                  <a:schemeClr val="bg1"/>
                </a:solidFill>
                <a:latin typeface="Cambria" panose="02040503050406030204" pitchFamily="18" charset="0"/>
                <a:ea typeface="Cambria" panose="02040503050406030204" pitchFamily="18" charset="0"/>
              </a:rPr>
              <a:t> </a:t>
            </a:r>
            <a:r>
              <a:rPr lang="en-US" sz="2200" i="1" dirty="0" err="1">
                <a:solidFill>
                  <a:schemeClr val="bg1"/>
                </a:solidFill>
                <a:latin typeface="Cambria" panose="02040503050406030204" pitchFamily="18" charset="0"/>
                <a:ea typeface="Cambria" panose="02040503050406030204" pitchFamily="18" charset="0"/>
              </a:rPr>
              <a:t>Elasmolomus</a:t>
            </a:r>
            <a:r>
              <a:rPr lang="en-US" sz="2200" i="1" dirty="0">
                <a:solidFill>
                  <a:schemeClr val="bg1"/>
                </a:solidFill>
                <a:latin typeface="Cambria" panose="02040503050406030204" pitchFamily="18" charset="0"/>
                <a:ea typeface="Cambria" panose="02040503050406030204" pitchFamily="18" charset="0"/>
              </a:rPr>
              <a:t> sp. </a:t>
            </a:r>
            <a:r>
              <a:rPr lang="en-US" sz="2200" b="1" dirty="0">
                <a:solidFill>
                  <a:schemeClr val="bg1"/>
                </a:solidFill>
                <a:latin typeface="Cambria" panose="02040503050406030204" pitchFamily="18" charset="0"/>
                <a:ea typeface="Cambria" panose="02040503050406030204" pitchFamily="18" charset="0"/>
              </a:rPr>
              <a:t> </a:t>
            </a:r>
            <a:r>
              <a:rPr lang="en-US" sz="2200" i="1" dirty="0">
                <a:solidFill>
                  <a:schemeClr val="bg1"/>
                </a:solidFill>
                <a:latin typeface="Cambria" panose="02040503050406030204" pitchFamily="18" charset="0"/>
                <a:ea typeface="Cambria" panose="02040503050406030204" pitchFamily="18" charset="0"/>
              </a:rPr>
              <a:t>in large numbers.</a:t>
            </a:r>
            <a:endParaRPr lang="en-IN" sz="2200" dirty="0">
              <a:solidFill>
                <a:schemeClr val="bg1"/>
              </a:solidFill>
              <a:latin typeface="Cambria" panose="02040503050406030204" pitchFamily="18" charset="0"/>
              <a:ea typeface="Cambria" panose="02040503050406030204" pitchFamily="18" charset="0"/>
            </a:endParaRPr>
          </a:p>
        </p:txBody>
      </p:sp>
      <p:pic>
        <p:nvPicPr>
          <p:cNvPr id="13" name="image1.jpeg" descr="C:\Users\Jai\Desktop\MOHAN SIR NEW WORK\1.. new download\IMG-20201202-WA0014.jpg ">
            <a:extLst>
              <a:ext uri="{FF2B5EF4-FFF2-40B4-BE49-F238E27FC236}">
                <a16:creationId xmlns:a16="http://schemas.microsoft.com/office/drawing/2014/main" id="{3659C023-FA6B-4C46-9AEA-049B6590ADC0}"/>
              </a:ext>
            </a:extLst>
          </p:cNvPr>
          <p:cNvPicPr/>
          <p:nvPr/>
        </p:nvPicPr>
        <p:blipFill>
          <a:blip r:embed="rId4" cstate="print">
            <a:extLst>
              <a:ext uri="{28A0092B-C50C-407E-A947-70E740481C1C}">
                <a14:useLocalDpi xmlns:a14="http://schemas.microsoft.com/office/drawing/2010/main"/>
              </a:ext>
            </a:extLst>
          </a:blip>
          <a:stretch>
            <a:fillRect/>
          </a:stretch>
        </p:blipFill>
        <p:spPr>
          <a:xfrm>
            <a:off x="8370716" y="1113357"/>
            <a:ext cx="3059283" cy="4432295"/>
          </a:xfrm>
          <a:prstGeom prst="rect">
            <a:avLst/>
          </a:prstGeom>
        </p:spPr>
      </p:pic>
      <p:sp>
        <p:nvSpPr>
          <p:cNvPr id="10" name="Text Box 3">
            <a:extLst>
              <a:ext uri="{FF2B5EF4-FFF2-40B4-BE49-F238E27FC236}">
                <a16:creationId xmlns:a16="http://schemas.microsoft.com/office/drawing/2014/main" id="{D9BD5D59-F1AB-4314-B53F-D8947EABEA92}"/>
              </a:ext>
            </a:extLst>
          </p:cNvPr>
          <p:cNvSpPr txBox="1"/>
          <p:nvPr/>
        </p:nvSpPr>
        <p:spPr>
          <a:xfrm>
            <a:off x="561848" y="934071"/>
            <a:ext cx="7046867" cy="707886"/>
          </a:xfrm>
          <a:prstGeom prst="rect">
            <a:avLst/>
          </a:prstGeom>
          <a:noFill/>
          <a:ln w="9525">
            <a:noFill/>
          </a:ln>
        </p:spPr>
        <p:txBody>
          <a:bodyPr wrap="square">
            <a:spAutoFit/>
          </a:bodyPr>
          <a:lstStyle/>
          <a:p>
            <a:pP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TNAU UV Light Trap</a:t>
            </a:r>
          </a:p>
        </p:txBody>
      </p:sp>
    </p:spTree>
    <p:extLst>
      <p:ext uri="{BB962C8B-B14F-4D97-AF65-F5344CB8AC3E}">
        <p14:creationId xmlns:p14="http://schemas.microsoft.com/office/powerpoint/2010/main" val="1592893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F2730F-BB20-42D8-9297-F3454496953A}"/>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3DA4A087-E754-412C-B0D9-FBB1546F3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9" name="Picture 8">
              <a:extLst>
                <a:ext uri="{FF2B5EF4-FFF2-40B4-BE49-F238E27FC236}">
                  <a16:creationId xmlns:a16="http://schemas.microsoft.com/office/drawing/2014/main" id="{F023AD05-5700-42E4-B3A3-348EE80447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13" name="image1.jpeg" descr="C:\Users\Jai\Desktop\MOHAN SIR NEW WORK\1.. new download\IMG-20201202-WA0014.jpg ">
            <a:extLst>
              <a:ext uri="{FF2B5EF4-FFF2-40B4-BE49-F238E27FC236}">
                <a16:creationId xmlns:a16="http://schemas.microsoft.com/office/drawing/2014/main" id="{3659C023-FA6B-4C46-9AEA-049B6590ADC0}"/>
              </a:ext>
            </a:extLst>
          </p:cNvPr>
          <p:cNvPicPr/>
          <p:nvPr/>
        </p:nvPicPr>
        <p:blipFill>
          <a:blip r:embed="rId4" cstate="print">
            <a:extLst>
              <a:ext uri="{28A0092B-C50C-407E-A947-70E740481C1C}">
                <a14:useLocalDpi xmlns:a14="http://schemas.microsoft.com/office/drawing/2010/main"/>
              </a:ext>
            </a:extLst>
          </a:blip>
          <a:stretch>
            <a:fillRect/>
          </a:stretch>
        </p:blipFill>
        <p:spPr>
          <a:xfrm>
            <a:off x="539553" y="1065732"/>
            <a:ext cx="3059283" cy="4432295"/>
          </a:xfrm>
          <a:prstGeom prst="rect">
            <a:avLst/>
          </a:prstGeom>
        </p:spPr>
      </p:pic>
      <p:sp>
        <p:nvSpPr>
          <p:cNvPr id="10" name="Text Placeholder 3">
            <a:extLst>
              <a:ext uri="{FF2B5EF4-FFF2-40B4-BE49-F238E27FC236}">
                <a16:creationId xmlns:a16="http://schemas.microsoft.com/office/drawing/2014/main" id="{E0214E02-4448-4938-BBBC-13294CA90FBE}"/>
              </a:ext>
            </a:extLst>
          </p:cNvPr>
          <p:cNvSpPr txBox="1">
            <a:spLocks/>
          </p:cNvSpPr>
          <p:nvPr/>
        </p:nvSpPr>
        <p:spPr>
          <a:xfrm>
            <a:off x="3986366" y="1992231"/>
            <a:ext cx="7666081" cy="44322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200" b="1" dirty="0">
                <a:solidFill>
                  <a:srgbClr val="FFFF00"/>
                </a:solidFill>
                <a:latin typeface="Cambria" panose="02040503050406030204" pitchFamily="18" charset="0"/>
                <a:ea typeface="Cambria" panose="02040503050406030204" pitchFamily="18" charset="0"/>
              </a:rPr>
              <a:t>Precautions:</a:t>
            </a:r>
            <a:endParaRPr lang="en-IN" sz="2200" b="1" dirty="0">
              <a:solidFill>
                <a:srgbClr val="FFFF00"/>
              </a:solidFill>
              <a:latin typeface="Cambria" panose="02040503050406030204" pitchFamily="18" charset="0"/>
              <a:ea typeface="Cambria" panose="02040503050406030204" pitchFamily="18" charset="0"/>
            </a:endParaRPr>
          </a:p>
          <a:p>
            <a:pPr marL="457200" indent="-457200" algn="just">
              <a:buFont typeface="+mj-lt"/>
              <a:buAutoNum type="arabicPeriod"/>
            </a:pPr>
            <a:r>
              <a:rPr lang="en-US" sz="2200" dirty="0">
                <a:solidFill>
                  <a:schemeClr val="bg1"/>
                </a:solidFill>
                <a:latin typeface="Cambria" panose="02040503050406030204" pitchFamily="18" charset="0"/>
                <a:ea typeface="Cambria" panose="02040503050406030204" pitchFamily="18" charset="0"/>
              </a:rPr>
              <a:t>The control switch for the UV Light trap should be arranged outside the </a:t>
            </a:r>
            <a:r>
              <a:rPr lang="en-US" sz="2200" dirty="0" err="1">
                <a:solidFill>
                  <a:schemeClr val="bg1"/>
                </a:solidFill>
                <a:latin typeface="Cambria" panose="02040503050406030204" pitchFamily="18" charset="0"/>
                <a:ea typeface="Cambria" panose="02040503050406030204" pitchFamily="18" charset="0"/>
              </a:rPr>
              <a:t>godown</a:t>
            </a:r>
            <a:r>
              <a:rPr lang="en-US" sz="2200" dirty="0">
                <a:solidFill>
                  <a:schemeClr val="bg1"/>
                </a:solidFill>
                <a:latin typeface="Cambria" panose="02040503050406030204" pitchFamily="18" charset="0"/>
                <a:ea typeface="Cambria" panose="02040503050406030204" pitchFamily="18" charset="0"/>
              </a:rPr>
              <a:t> with danger mark (Skull &amp; Bone in red). An indicator lamp may be set at the entrance of the </a:t>
            </a:r>
            <a:r>
              <a:rPr lang="en-US" sz="2200" dirty="0" err="1">
                <a:solidFill>
                  <a:schemeClr val="bg1"/>
                </a:solidFill>
                <a:latin typeface="Cambria" panose="02040503050406030204" pitchFamily="18" charset="0"/>
                <a:ea typeface="Cambria" panose="02040503050406030204" pitchFamily="18" charset="0"/>
              </a:rPr>
              <a:t>godown</a:t>
            </a:r>
            <a:r>
              <a:rPr lang="en-US" sz="2200" dirty="0">
                <a:solidFill>
                  <a:schemeClr val="bg1"/>
                </a:solidFill>
                <a:latin typeface="Cambria" panose="02040503050406030204" pitchFamily="18" charset="0"/>
                <a:ea typeface="Cambria" panose="02040503050406030204" pitchFamily="18" charset="0"/>
              </a:rPr>
              <a:t> indicating that UV light traps are ON so that workers can switch off the light traps and entre the </a:t>
            </a:r>
            <a:r>
              <a:rPr lang="en-US" sz="2200" dirty="0" err="1">
                <a:solidFill>
                  <a:schemeClr val="bg1"/>
                </a:solidFill>
                <a:latin typeface="Cambria" panose="02040503050406030204" pitchFamily="18" charset="0"/>
                <a:ea typeface="Cambria" panose="02040503050406030204" pitchFamily="18" charset="0"/>
              </a:rPr>
              <a:t>godown</a:t>
            </a:r>
            <a:r>
              <a:rPr lang="en-US" sz="2200" dirty="0">
                <a:solidFill>
                  <a:schemeClr val="bg1"/>
                </a:solidFill>
                <a:latin typeface="Cambria" panose="02040503050406030204" pitchFamily="18" charset="0"/>
                <a:ea typeface="Cambria" panose="02040503050406030204" pitchFamily="18" charset="0"/>
              </a:rPr>
              <a:t>.</a:t>
            </a:r>
          </a:p>
          <a:p>
            <a:pPr marL="457200" indent="-457200" algn="just">
              <a:buFont typeface="+mj-lt"/>
              <a:buAutoNum type="arabicPeriod"/>
            </a:pPr>
            <a:r>
              <a:rPr lang="en-US" sz="2200" dirty="0">
                <a:solidFill>
                  <a:schemeClr val="bg1"/>
                </a:solidFill>
                <a:latin typeface="Cambria" panose="02040503050406030204" pitchFamily="18" charset="0"/>
                <a:ea typeface="Cambria" panose="02040503050406030204" pitchFamily="18" charset="0"/>
              </a:rPr>
              <a:t>Close the operational area completely when UV Lights are ON.</a:t>
            </a:r>
            <a:endParaRPr lang="en-IN" sz="2200" dirty="0">
              <a:solidFill>
                <a:schemeClr val="bg1"/>
              </a:solidFill>
              <a:latin typeface="Cambria" panose="02040503050406030204" pitchFamily="18" charset="0"/>
              <a:ea typeface="Cambria" panose="02040503050406030204" pitchFamily="18" charset="0"/>
            </a:endParaRPr>
          </a:p>
          <a:p>
            <a:pPr marL="457200" indent="-457200" algn="just">
              <a:buFont typeface="+mj-lt"/>
              <a:buAutoNum type="arabicPeriod"/>
            </a:pPr>
            <a:r>
              <a:rPr lang="en-US" sz="2200" dirty="0">
                <a:solidFill>
                  <a:schemeClr val="bg1"/>
                </a:solidFill>
                <a:latin typeface="Cambria" panose="02040503050406030204" pitchFamily="18" charset="0"/>
                <a:ea typeface="Cambria" panose="02040503050406030204" pitchFamily="18" charset="0"/>
              </a:rPr>
              <a:t>Avoid operation of UV light trap in the days when air charging with insecticides is being done.</a:t>
            </a:r>
            <a:endParaRPr lang="en-IN" sz="2200" dirty="0">
              <a:solidFill>
                <a:schemeClr val="bg1"/>
              </a:solidFill>
              <a:latin typeface="Cambria" panose="02040503050406030204" pitchFamily="18" charset="0"/>
              <a:ea typeface="Cambria" panose="02040503050406030204" pitchFamily="18" charset="0"/>
            </a:endParaRPr>
          </a:p>
          <a:p>
            <a:pPr marL="457200" indent="-457200" algn="just">
              <a:buFont typeface="+mj-lt"/>
              <a:buAutoNum type="arabicPeriod"/>
            </a:pPr>
            <a:endParaRPr lang="en-IN" sz="2200" dirty="0">
              <a:solidFill>
                <a:schemeClr val="bg1"/>
              </a:solidFill>
              <a:latin typeface="Cambria" panose="02040503050406030204" pitchFamily="18" charset="0"/>
              <a:ea typeface="Cambria" panose="02040503050406030204" pitchFamily="18" charset="0"/>
            </a:endParaRPr>
          </a:p>
        </p:txBody>
      </p:sp>
      <p:sp>
        <p:nvSpPr>
          <p:cNvPr id="11" name="Text Box 3">
            <a:extLst>
              <a:ext uri="{FF2B5EF4-FFF2-40B4-BE49-F238E27FC236}">
                <a16:creationId xmlns:a16="http://schemas.microsoft.com/office/drawing/2014/main" id="{5679768E-BDA0-4D6A-9A02-F647969D86C6}"/>
              </a:ext>
            </a:extLst>
          </p:cNvPr>
          <p:cNvSpPr txBox="1"/>
          <p:nvPr/>
        </p:nvSpPr>
        <p:spPr>
          <a:xfrm>
            <a:off x="3986366" y="934071"/>
            <a:ext cx="5534152" cy="707886"/>
          </a:xfrm>
          <a:prstGeom prst="rect">
            <a:avLst/>
          </a:prstGeom>
          <a:noFill/>
          <a:ln w="9525">
            <a:noFill/>
          </a:ln>
        </p:spPr>
        <p:txBody>
          <a:bodyPr wrap="square">
            <a:spAutoFit/>
          </a:bodyPr>
          <a:lstStyle/>
          <a:p>
            <a:pP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TNAU UV Light Trap</a:t>
            </a:r>
          </a:p>
        </p:txBody>
      </p:sp>
    </p:spTree>
    <p:extLst>
      <p:ext uri="{BB962C8B-B14F-4D97-AF65-F5344CB8AC3E}">
        <p14:creationId xmlns:p14="http://schemas.microsoft.com/office/powerpoint/2010/main" val="1924204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F2730F-BB20-42D8-9297-F3454496953A}"/>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3DA4A087-E754-412C-B0D9-FBB1546F3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9" name="Picture 8">
              <a:extLst>
                <a:ext uri="{FF2B5EF4-FFF2-40B4-BE49-F238E27FC236}">
                  <a16:creationId xmlns:a16="http://schemas.microsoft.com/office/drawing/2014/main" id="{F023AD05-5700-42E4-B3A3-348EE80447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13" name="image1.jpeg" descr="C:\Users\Jai\Desktop\MOHAN SIR NEW WORK\1.. new download\IMG-20201202-WA0014.jpg ">
            <a:extLst>
              <a:ext uri="{FF2B5EF4-FFF2-40B4-BE49-F238E27FC236}">
                <a16:creationId xmlns:a16="http://schemas.microsoft.com/office/drawing/2014/main" id="{3659C023-FA6B-4C46-9AEA-049B6590ADC0}"/>
              </a:ext>
            </a:extLst>
          </p:cNvPr>
          <p:cNvPicPr/>
          <p:nvPr/>
        </p:nvPicPr>
        <p:blipFill>
          <a:blip r:embed="rId4" cstate="print">
            <a:extLst>
              <a:ext uri="{28A0092B-C50C-407E-A947-70E740481C1C}">
                <a14:useLocalDpi xmlns:a14="http://schemas.microsoft.com/office/drawing/2010/main"/>
              </a:ext>
            </a:extLst>
          </a:blip>
          <a:stretch>
            <a:fillRect/>
          </a:stretch>
        </p:blipFill>
        <p:spPr>
          <a:xfrm>
            <a:off x="8370716" y="1294332"/>
            <a:ext cx="3059283" cy="4432295"/>
          </a:xfrm>
          <a:prstGeom prst="rect">
            <a:avLst/>
          </a:prstGeom>
        </p:spPr>
      </p:pic>
      <p:sp>
        <p:nvSpPr>
          <p:cNvPr id="10" name="Text Placeholder 3">
            <a:extLst>
              <a:ext uri="{FF2B5EF4-FFF2-40B4-BE49-F238E27FC236}">
                <a16:creationId xmlns:a16="http://schemas.microsoft.com/office/drawing/2014/main" id="{9058E6B9-57ED-43EB-9129-022491761B1F}"/>
              </a:ext>
            </a:extLst>
          </p:cNvPr>
          <p:cNvSpPr txBox="1">
            <a:spLocks/>
          </p:cNvSpPr>
          <p:nvPr/>
        </p:nvSpPr>
        <p:spPr>
          <a:xfrm>
            <a:off x="490690" y="2416009"/>
            <a:ext cx="7399045" cy="2815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mj-lt"/>
              <a:buAutoNum type="arabicPeriod" startAt="4"/>
            </a:pPr>
            <a:r>
              <a:rPr lang="en-US" sz="2200" dirty="0">
                <a:solidFill>
                  <a:schemeClr val="bg1"/>
                </a:solidFill>
                <a:latin typeface="Cambria" panose="02040503050406030204" pitchFamily="18" charset="0"/>
                <a:ea typeface="Cambria" panose="02040503050406030204" pitchFamily="18" charset="0"/>
              </a:rPr>
              <a:t>General precautions like avoiding viewing the UV light closely should be followed.</a:t>
            </a:r>
            <a:endParaRPr lang="en-IN" sz="2200" dirty="0">
              <a:solidFill>
                <a:schemeClr val="bg1"/>
              </a:solidFill>
              <a:latin typeface="Cambria" panose="02040503050406030204" pitchFamily="18" charset="0"/>
              <a:ea typeface="Cambria" panose="02040503050406030204" pitchFamily="18" charset="0"/>
            </a:endParaRPr>
          </a:p>
          <a:p>
            <a:pPr marL="457200" indent="-457200" algn="just">
              <a:buFont typeface="+mj-lt"/>
              <a:buAutoNum type="arabicPeriod" startAt="4"/>
            </a:pPr>
            <a:r>
              <a:rPr lang="en-US" sz="2200" dirty="0">
                <a:solidFill>
                  <a:schemeClr val="bg1"/>
                </a:solidFill>
                <a:latin typeface="Cambria" panose="02040503050406030204" pitchFamily="18" charset="0"/>
                <a:ea typeface="Cambria" panose="02040503050406030204" pitchFamily="18" charset="0"/>
              </a:rPr>
              <a:t>The </a:t>
            </a:r>
            <a:r>
              <a:rPr lang="en-US" sz="2200" dirty="0" err="1">
                <a:solidFill>
                  <a:schemeClr val="bg1"/>
                </a:solidFill>
                <a:latin typeface="Cambria" panose="02040503050406030204" pitchFamily="18" charset="0"/>
                <a:ea typeface="Cambria" panose="02040503050406030204" pitchFamily="18" charset="0"/>
              </a:rPr>
              <a:t>labourers</a:t>
            </a:r>
            <a:r>
              <a:rPr lang="en-US" sz="2200" dirty="0">
                <a:solidFill>
                  <a:schemeClr val="bg1"/>
                </a:solidFill>
                <a:latin typeface="Cambria" panose="02040503050406030204" pitchFamily="18" charset="0"/>
                <a:ea typeface="Cambria" panose="02040503050406030204" pitchFamily="18" charset="0"/>
              </a:rPr>
              <a:t> / staffs of the warehouses should be educated on the above precautionary measures.</a:t>
            </a:r>
            <a:endParaRPr lang="en-IN" sz="2200" dirty="0">
              <a:solidFill>
                <a:schemeClr val="bg1"/>
              </a:solidFill>
              <a:latin typeface="Cambria" panose="02040503050406030204" pitchFamily="18" charset="0"/>
              <a:ea typeface="Cambria" panose="02040503050406030204" pitchFamily="18" charset="0"/>
            </a:endParaRPr>
          </a:p>
          <a:p>
            <a:pPr marL="457200" indent="-457200" algn="just">
              <a:buFont typeface="+mj-lt"/>
              <a:buAutoNum type="arabicPeriod" startAt="4"/>
            </a:pPr>
            <a:r>
              <a:rPr lang="en-US" sz="2200" dirty="0">
                <a:solidFill>
                  <a:schemeClr val="bg1"/>
                </a:solidFill>
                <a:latin typeface="Cambria" panose="02040503050406030204" pitchFamily="18" charset="0"/>
                <a:ea typeface="Cambria" panose="02040503050406030204" pitchFamily="18" charset="0"/>
              </a:rPr>
              <a:t>Switch off the trap device before taking observations and wear lab coat and long pants. Use UV absorbing glass or plastic shields to protect from UV rays.</a:t>
            </a:r>
            <a:endParaRPr lang="en-IN" sz="2200" dirty="0">
              <a:solidFill>
                <a:schemeClr val="bg1"/>
              </a:solidFill>
              <a:latin typeface="Cambria" panose="02040503050406030204" pitchFamily="18" charset="0"/>
              <a:ea typeface="Cambria" panose="02040503050406030204" pitchFamily="18" charset="0"/>
            </a:endParaRPr>
          </a:p>
        </p:txBody>
      </p:sp>
      <p:sp>
        <p:nvSpPr>
          <p:cNvPr id="11" name="Text Box 3">
            <a:extLst>
              <a:ext uri="{FF2B5EF4-FFF2-40B4-BE49-F238E27FC236}">
                <a16:creationId xmlns:a16="http://schemas.microsoft.com/office/drawing/2014/main" id="{7CC5E6F6-355A-4C83-A86C-914AA43B1E6D}"/>
              </a:ext>
            </a:extLst>
          </p:cNvPr>
          <p:cNvSpPr txBox="1"/>
          <p:nvPr/>
        </p:nvSpPr>
        <p:spPr>
          <a:xfrm>
            <a:off x="561848" y="1294332"/>
            <a:ext cx="7046867" cy="707886"/>
          </a:xfrm>
          <a:prstGeom prst="rect">
            <a:avLst/>
          </a:prstGeom>
          <a:noFill/>
          <a:ln w="9525">
            <a:noFill/>
          </a:ln>
        </p:spPr>
        <p:txBody>
          <a:bodyPr wrap="square">
            <a:spAutoFit/>
          </a:bodyPr>
          <a:lstStyle/>
          <a:p>
            <a:pP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TNAU UV Light Trap</a:t>
            </a:r>
          </a:p>
        </p:txBody>
      </p:sp>
    </p:spTree>
    <p:extLst>
      <p:ext uri="{BB962C8B-B14F-4D97-AF65-F5344CB8AC3E}">
        <p14:creationId xmlns:p14="http://schemas.microsoft.com/office/powerpoint/2010/main" val="1107196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C0F9B7A-3331-42F7-80A1-54BA450E1253}"/>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88ACE071-FF8D-47A1-921A-9EBDD2B55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9" name="Picture 8">
              <a:extLst>
                <a:ext uri="{FF2B5EF4-FFF2-40B4-BE49-F238E27FC236}">
                  <a16:creationId xmlns:a16="http://schemas.microsoft.com/office/drawing/2014/main" id="{0B90C206-3BEB-48A6-A33D-C817FF77241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4" name="Title 3"/>
          <p:cNvSpPr>
            <a:spLocks noGrp="1"/>
          </p:cNvSpPr>
          <p:nvPr>
            <p:ph type="title"/>
          </p:nvPr>
        </p:nvSpPr>
        <p:spPr>
          <a:xfrm>
            <a:off x="3009900" y="284480"/>
            <a:ext cx="6172200" cy="536972"/>
          </a:xfrm>
        </p:spPr>
        <p:txBody>
          <a:bodyPr vert="horz" wrap="square" lIns="68580" tIns="34290" rIns="68580" bIns="3429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TNAU PROBE TRAP</a:t>
            </a:r>
          </a:p>
        </p:txBody>
      </p:sp>
      <p:pic>
        <p:nvPicPr>
          <p:cNvPr id="6147" name="Picture 6" descr="probe trap"/>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3250" y="896614"/>
            <a:ext cx="2917825" cy="4906645"/>
          </a:xfrm>
          <a:prstGeom prst="rect">
            <a:avLst/>
          </a:prstGeom>
          <a:noFill/>
          <a:ln w="9525">
            <a:noFill/>
          </a:ln>
        </p:spPr>
      </p:pic>
      <p:pic>
        <p:nvPicPr>
          <p:cNvPr id="6148" name="Picture 2" descr="C:\Users\admin\Desktop\6.jpg"/>
          <p:cNvPicPr>
            <a:picLocks noChangeAspect="1"/>
          </p:cNvPicPr>
          <p:nvPr/>
        </p:nvPicPr>
        <p:blipFill rotWithShape="1">
          <a:blip r:embed="rId5"/>
          <a:srcRect l="7694" t="1515"/>
          <a:stretch/>
        </p:blipFill>
        <p:spPr>
          <a:xfrm>
            <a:off x="2465068" y="971550"/>
            <a:ext cx="2917825" cy="4831074"/>
          </a:xfrm>
          <a:prstGeom prst="rect">
            <a:avLst/>
          </a:prstGeom>
          <a:noFill/>
          <a:ln w="9525">
            <a:noFill/>
          </a:ln>
        </p:spPr>
      </p:pic>
      <p:sp>
        <p:nvSpPr>
          <p:cNvPr id="10" name="Rectangle 9"/>
          <p:cNvSpPr/>
          <p:nvPr/>
        </p:nvSpPr>
        <p:spPr>
          <a:xfrm>
            <a:off x="3380739" y="5960751"/>
            <a:ext cx="1086485"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1992</a:t>
            </a:r>
          </a:p>
        </p:txBody>
      </p:sp>
      <p:sp>
        <p:nvSpPr>
          <p:cNvPr id="11" name="Rectangle 10"/>
          <p:cNvSpPr/>
          <p:nvPr/>
        </p:nvSpPr>
        <p:spPr>
          <a:xfrm>
            <a:off x="6002655" y="6032744"/>
            <a:ext cx="4810714"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Commercial model</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2002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250"/>
                                        <p:tgtEl>
                                          <p:spTgt spid="6148"/>
                                        </p:tgtEl>
                                      </p:cBhvr>
                                    </p:animEffect>
                                  </p:childTnLst>
                                </p:cTn>
                              </p:par>
                              <p:par>
                                <p:cTn id="8" presetID="22" presetClass="entr" presetSubtype="4"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wipe(down)">
                                      <p:cBhvr>
                                        <p:cTn id="10" dur="25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F2730F-BB20-42D8-9297-F3454496953A}"/>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3DA4A087-E754-412C-B0D9-FBB1546F3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9" name="Picture 8">
              <a:extLst>
                <a:ext uri="{FF2B5EF4-FFF2-40B4-BE49-F238E27FC236}">
                  <a16:creationId xmlns:a16="http://schemas.microsoft.com/office/drawing/2014/main" id="{F023AD05-5700-42E4-B3A3-348EE80447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1" name="Text Placeholder 3">
            <a:extLst>
              <a:ext uri="{FF2B5EF4-FFF2-40B4-BE49-F238E27FC236}">
                <a16:creationId xmlns:a16="http://schemas.microsoft.com/office/drawing/2014/main" id="{846EE577-34DF-4D7C-91D7-48188D76DC78}"/>
              </a:ext>
            </a:extLst>
          </p:cNvPr>
          <p:cNvSpPr txBox="1">
            <a:spLocks/>
          </p:cNvSpPr>
          <p:nvPr/>
        </p:nvSpPr>
        <p:spPr>
          <a:xfrm>
            <a:off x="5027392" y="2513532"/>
            <a:ext cx="5097683" cy="2162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b="1" dirty="0">
                <a:solidFill>
                  <a:srgbClr val="FFFF00"/>
                </a:solidFill>
                <a:latin typeface="Cambria" panose="02040503050406030204" pitchFamily="18" charset="0"/>
                <a:ea typeface="Cambria" panose="02040503050406030204" pitchFamily="18" charset="0"/>
              </a:rPr>
              <a:t>USERS</a:t>
            </a:r>
            <a:endParaRPr lang="en-IN" sz="2400" dirty="0">
              <a:solidFill>
                <a:srgbClr val="FFFF00"/>
              </a:solidFill>
              <a:latin typeface="Cambria" panose="02040503050406030204" pitchFamily="18" charset="0"/>
              <a:ea typeface="Cambria" panose="02040503050406030204" pitchFamily="18" charset="0"/>
            </a:endParaRPr>
          </a:p>
          <a:p>
            <a:pPr marL="0" indent="0" algn="just">
              <a:buNone/>
            </a:pPr>
            <a:r>
              <a:rPr lang="en-US" sz="2400" b="1" dirty="0">
                <a:solidFill>
                  <a:schemeClr val="bg1"/>
                </a:solidFill>
                <a:latin typeface="Cambria" panose="02040503050406030204" pitchFamily="18" charset="0"/>
                <a:ea typeface="Cambria" panose="02040503050406030204" pitchFamily="18" charset="0"/>
              </a:rPr>
              <a:t> </a:t>
            </a:r>
            <a:endParaRPr lang="en-IN" sz="2400" dirty="0">
              <a:solidFill>
                <a:schemeClr val="bg1"/>
              </a:solidFill>
              <a:latin typeface="Cambria" panose="02040503050406030204" pitchFamily="18" charset="0"/>
              <a:ea typeface="Cambria" panose="02040503050406030204" pitchFamily="18" charset="0"/>
            </a:endParaRPr>
          </a:p>
          <a:p>
            <a:pPr marL="0" lvl="1" indent="0" algn="just">
              <a:buNone/>
            </a:pPr>
            <a:r>
              <a:rPr lang="en-US" dirty="0">
                <a:solidFill>
                  <a:schemeClr val="bg1"/>
                </a:solidFill>
                <a:latin typeface="Cambria" panose="02040503050406030204" pitchFamily="18" charset="0"/>
                <a:ea typeface="Cambria" panose="02040503050406030204" pitchFamily="18" charset="0"/>
              </a:rPr>
              <a:t>Food Corporation of India/TN warehouse Corporation procured more than 1000 UV-LIGHT traps for use in rice and wheat storage.</a:t>
            </a:r>
            <a:endParaRPr lang="en-IN" dirty="0">
              <a:solidFill>
                <a:schemeClr val="bg1"/>
              </a:solidFill>
              <a:latin typeface="Cambria" panose="02040503050406030204" pitchFamily="18" charset="0"/>
              <a:ea typeface="Cambria" panose="02040503050406030204" pitchFamily="18" charset="0"/>
            </a:endParaRPr>
          </a:p>
        </p:txBody>
      </p:sp>
      <p:pic>
        <p:nvPicPr>
          <p:cNvPr id="10" name="image1.jpeg" descr="C:\Users\Jai\Desktop\MOHAN SIR NEW WORK\1.. new download\IMG-20201202-WA0014.jpg ">
            <a:extLst>
              <a:ext uri="{FF2B5EF4-FFF2-40B4-BE49-F238E27FC236}">
                <a16:creationId xmlns:a16="http://schemas.microsoft.com/office/drawing/2014/main" id="{2ED95FB2-5041-4C85-A03A-18B7210F52DA}"/>
              </a:ext>
            </a:extLst>
          </p:cNvPr>
          <p:cNvPicPr/>
          <p:nvPr/>
        </p:nvPicPr>
        <p:blipFill>
          <a:blip r:embed="rId4" cstate="print">
            <a:extLst>
              <a:ext uri="{28A0092B-C50C-407E-A947-70E740481C1C}">
                <a14:useLocalDpi xmlns:a14="http://schemas.microsoft.com/office/drawing/2010/main"/>
              </a:ext>
            </a:extLst>
          </a:blip>
          <a:stretch>
            <a:fillRect/>
          </a:stretch>
        </p:blipFill>
        <p:spPr>
          <a:xfrm>
            <a:off x="539553" y="1065732"/>
            <a:ext cx="3059283" cy="4432295"/>
          </a:xfrm>
          <a:prstGeom prst="rect">
            <a:avLst/>
          </a:prstGeom>
        </p:spPr>
      </p:pic>
      <p:sp>
        <p:nvSpPr>
          <p:cNvPr id="12" name="Text Box 3">
            <a:extLst>
              <a:ext uri="{FF2B5EF4-FFF2-40B4-BE49-F238E27FC236}">
                <a16:creationId xmlns:a16="http://schemas.microsoft.com/office/drawing/2014/main" id="{D7010CA8-7DBE-44FD-BEFC-00161C18D3B3}"/>
              </a:ext>
            </a:extLst>
          </p:cNvPr>
          <p:cNvSpPr txBox="1"/>
          <p:nvPr/>
        </p:nvSpPr>
        <p:spPr>
          <a:xfrm>
            <a:off x="4881716" y="1343646"/>
            <a:ext cx="5534152" cy="707886"/>
          </a:xfrm>
          <a:prstGeom prst="rect">
            <a:avLst/>
          </a:prstGeom>
          <a:noFill/>
          <a:ln w="9525">
            <a:noFill/>
          </a:ln>
        </p:spPr>
        <p:txBody>
          <a:bodyPr wrap="square">
            <a:spAutoFit/>
          </a:bodyPr>
          <a:lstStyle/>
          <a:p>
            <a:pP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TNAU UV Light Trap</a:t>
            </a:r>
          </a:p>
        </p:txBody>
      </p:sp>
    </p:spTree>
    <p:extLst>
      <p:ext uri="{BB962C8B-B14F-4D97-AF65-F5344CB8AC3E}">
        <p14:creationId xmlns:p14="http://schemas.microsoft.com/office/powerpoint/2010/main" val="1396194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F2730F-BB20-42D8-9297-F3454496953A}"/>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3DA4A087-E754-412C-B0D9-FBB1546F3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9" name="Picture 8">
              <a:extLst>
                <a:ext uri="{FF2B5EF4-FFF2-40B4-BE49-F238E27FC236}">
                  <a16:creationId xmlns:a16="http://schemas.microsoft.com/office/drawing/2014/main" id="{F023AD05-5700-42E4-B3A3-348EE80447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6096000" y="1003294"/>
            <a:ext cx="2979644"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685800" eaLnBrk="1" fontAlgn="auto" hangingPunct="1">
              <a:spcBef>
                <a:spcPts val="0"/>
              </a:spcBef>
              <a:spcAft>
                <a:spcPts val="0"/>
              </a:spcAft>
              <a:defRPr/>
            </a:pPr>
            <a:r>
              <a:rPr lang="en-US" sz="2400" b="1" dirty="0">
                <a:solidFill>
                  <a:schemeClr val="bg1"/>
                </a:solidFill>
                <a:latin typeface="Alaska" panose="020E0602030304020303" pitchFamily="34" charset="0"/>
                <a:cs typeface="Arial" panose="020B0604020202020204" pitchFamily="34" charset="0"/>
              </a:rPr>
              <a:t>(Updated Model)</a:t>
            </a:r>
          </a:p>
        </p:txBody>
      </p:sp>
      <p:pic>
        <p:nvPicPr>
          <p:cNvPr id="10" name="Picture 9">
            <a:extLst>
              <a:ext uri="{FF2B5EF4-FFF2-40B4-BE49-F238E27FC236}">
                <a16:creationId xmlns:a16="http://schemas.microsoft.com/office/drawing/2014/main" id="{6BE2E783-D8EB-43BC-B654-A413CB0D2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929" y="1530531"/>
            <a:ext cx="1982894" cy="4408125"/>
          </a:xfrm>
          <a:prstGeom prst="rect">
            <a:avLst/>
          </a:prstGeom>
        </p:spPr>
      </p:pic>
      <p:pic>
        <p:nvPicPr>
          <p:cNvPr id="11" name="Picture 10">
            <a:extLst>
              <a:ext uri="{FF2B5EF4-FFF2-40B4-BE49-F238E27FC236}">
                <a16:creationId xmlns:a16="http://schemas.microsoft.com/office/drawing/2014/main" id="{C2869A75-A4D8-4BB9-9928-635678608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7540" y="1530531"/>
            <a:ext cx="2744203" cy="4408125"/>
          </a:xfrm>
          <a:prstGeom prst="rect">
            <a:avLst/>
          </a:prstGeom>
        </p:spPr>
      </p:pic>
      <p:pic>
        <p:nvPicPr>
          <p:cNvPr id="12" name="Content Placeholder 3">
            <a:extLst>
              <a:ext uri="{FF2B5EF4-FFF2-40B4-BE49-F238E27FC236}">
                <a16:creationId xmlns:a16="http://schemas.microsoft.com/office/drawing/2014/main" id="{6E39AE49-C42C-4541-9B23-A563FAC1C206}"/>
              </a:ext>
            </a:extLst>
          </p:cNvPr>
          <p:cNvPicPr>
            <a:picLocks noGrp="1" noChangeAspect="1"/>
          </p:cNvPicPr>
          <p:nvPr>
            <p:ph idx="1"/>
          </p:nvPr>
        </p:nvPicPr>
        <p:blipFill>
          <a:blip r:embed="rId6">
            <a:clrChange>
              <a:clrFrom>
                <a:srgbClr val="F8B177">
                  <a:alpha val="99608"/>
                </a:srgbClr>
              </a:clrFrom>
              <a:clrTo>
                <a:srgbClr val="F8B177">
                  <a:alpha val="99608"/>
                  <a:alpha val="0"/>
                </a:srgbClr>
              </a:clrTo>
            </a:clrChange>
          </a:blip>
          <a:stretch>
            <a:fillRect/>
          </a:stretch>
        </p:blipFill>
        <p:spPr>
          <a:xfrm>
            <a:off x="471769" y="435660"/>
            <a:ext cx="4226960" cy="5993166"/>
          </a:xfrm>
          <a:prstGeom prst="rect">
            <a:avLst/>
          </a:prstGeom>
          <a:noFill/>
          <a:ln w="9525">
            <a:noFill/>
          </a:ln>
        </p:spPr>
      </p:pic>
      <p:sp>
        <p:nvSpPr>
          <p:cNvPr id="13" name="Text Box 3">
            <a:hlinkClick r:id="rId7"/>
            <a:extLst>
              <a:ext uri="{FF2B5EF4-FFF2-40B4-BE49-F238E27FC236}">
                <a16:creationId xmlns:a16="http://schemas.microsoft.com/office/drawing/2014/main" id="{44A18D24-4493-4E94-BAFD-D133664D33CC}"/>
              </a:ext>
            </a:extLst>
          </p:cNvPr>
          <p:cNvSpPr txBox="1">
            <a:spLocks noChangeArrowheads="1"/>
          </p:cNvSpPr>
          <p:nvPr/>
        </p:nvSpPr>
        <p:spPr bwMode="auto">
          <a:xfrm>
            <a:off x="6793109" y="6069799"/>
            <a:ext cx="3892820"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685800" eaLnBrk="1" fontAlgn="auto" hangingPunct="1">
              <a:spcBef>
                <a:spcPts val="0"/>
              </a:spcBef>
              <a:spcAft>
                <a:spcPts val="0"/>
              </a:spcAft>
              <a:defRPr/>
            </a:pPr>
            <a:r>
              <a:rPr lang="en-US" sz="2000" b="1" dirty="0">
                <a:solidFill>
                  <a:schemeClr val="bg1"/>
                </a:solidFill>
                <a:latin typeface="Alaska" panose="020E0602030304020303" pitchFamily="34" charset="0"/>
                <a:cs typeface="Arial" panose="020B0604020202020204" pitchFamily="34" charset="0"/>
              </a:rPr>
              <a:t>https://youtu.be/tc1J2JUX1Cc</a:t>
            </a:r>
          </a:p>
        </p:txBody>
      </p:sp>
      <p:sp>
        <p:nvSpPr>
          <p:cNvPr id="15" name="Text Box 3">
            <a:extLst>
              <a:ext uri="{FF2B5EF4-FFF2-40B4-BE49-F238E27FC236}">
                <a16:creationId xmlns:a16="http://schemas.microsoft.com/office/drawing/2014/main" id="{EBE4A758-BA7B-4998-A4BD-75FF2E172166}"/>
              </a:ext>
            </a:extLst>
          </p:cNvPr>
          <p:cNvSpPr txBox="1"/>
          <p:nvPr/>
        </p:nvSpPr>
        <p:spPr>
          <a:xfrm>
            <a:off x="6096000" y="435660"/>
            <a:ext cx="5534152" cy="707886"/>
          </a:xfrm>
          <a:prstGeom prst="rect">
            <a:avLst/>
          </a:prstGeom>
          <a:noFill/>
          <a:ln w="9525">
            <a:noFill/>
          </a:ln>
        </p:spPr>
        <p:txBody>
          <a:bodyPr wrap="square">
            <a:spAutoFit/>
          </a:bodyPr>
          <a:lstStyle/>
          <a:p>
            <a:pPr defTabSz="685800" eaLnBrk="1" fontAlgn="auto" hangingPunct="1">
              <a:spcBef>
                <a:spcPts val="0"/>
              </a:spcBef>
              <a:spcAft>
                <a:spcPts val="0"/>
              </a:spcAft>
              <a:defRPr/>
            </a:pPr>
            <a:r>
              <a:rPr lang="en-US" sz="4000" b="1" dirty="0">
                <a:solidFill>
                  <a:srgbClr val="FFFF00"/>
                </a:solidFill>
                <a:latin typeface="Alaska" panose="020E0602030304020303" pitchFamily="34" charset="0"/>
                <a:cs typeface="Arial" panose="020B0604020202020204" pitchFamily="34" charset="0"/>
              </a:rPr>
              <a:t>TNAU UV Light Trap</a:t>
            </a:r>
          </a:p>
        </p:txBody>
      </p:sp>
    </p:spTree>
    <p:extLst>
      <p:ext uri="{BB962C8B-B14F-4D97-AF65-F5344CB8AC3E}">
        <p14:creationId xmlns:p14="http://schemas.microsoft.com/office/powerpoint/2010/main" val="880455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98CEBF-C949-4419-A8DE-7F494642484D}"/>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50342F8-F15B-4D98-8985-1C84A5D7E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5" name="Picture 4">
              <a:extLst>
                <a:ext uri="{FF2B5EF4-FFF2-40B4-BE49-F238E27FC236}">
                  <a16:creationId xmlns:a16="http://schemas.microsoft.com/office/drawing/2014/main" id="{61EED79B-F1B7-4279-A02B-2CF89ED3530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15" name="Text Box 3">
            <a:extLst>
              <a:ext uri="{FF2B5EF4-FFF2-40B4-BE49-F238E27FC236}">
                <a16:creationId xmlns:a16="http://schemas.microsoft.com/office/drawing/2014/main" id="{5CAD88D9-3CFB-45C0-8B93-DE7D17587966}"/>
              </a:ext>
            </a:extLst>
          </p:cNvPr>
          <p:cNvSpPr txBox="1"/>
          <p:nvPr/>
        </p:nvSpPr>
        <p:spPr>
          <a:xfrm>
            <a:off x="419100" y="571149"/>
            <a:ext cx="11353799" cy="584775"/>
          </a:xfrm>
          <a:prstGeom prst="rect">
            <a:avLst/>
          </a:prstGeom>
          <a:noFill/>
          <a:ln w="9525">
            <a:noFill/>
          </a:ln>
        </p:spPr>
        <p:txBody>
          <a:bodyPr wrap="square">
            <a:spAutoFit/>
          </a:bodyPr>
          <a:lstStyle/>
          <a:p>
            <a:pPr algn="ctr" defTabSz="685800" eaLnBrk="1" fontAlgn="auto" hangingPunct="1">
              <a:spcBef>
                <a:spcPts val="0"/>
              </a:spcBef>
              <a:spcAft>
                <a:spcPts val="0"/>
              </a:spcAft>
              <a:defRPr/>
            </a:pPr>
            <a:r>
              <a:rPr lang="en-US" sz="3200" b="1" dirty="0">
                <a:solidFill>
                  <a:srgbClr val="FFFF00"/>
                </a:solidFill>
                <a:latin typeface="Alaska" panose="020E0602030304020303" pitchFamily="34" charset="0"/>
                <a:cs typeface="Arial" panose="020B0604020202020204" pitchFamily="34" charset="0"/>
              </a:rPr>
              <a:t>Machine to Remove Insects from Stored Products</a:t>
            </a:r>
          </a:p>
        </p:txBody>
      </p:sp>
      <p:pic>
        <p:nvPicPr>
          <p:cNvPr id="7" name="image10.jpeg" descr="C:\Users\Jai\Desktop\MOHAN SIR NEW WORK\1.. new download\IMG-20201202-WA0016.jpg ">
            <a:extLst>
              <a:ext uri="{FF2B5EF4-FFF2-40B4-BE49-F238E27FC236}">
                <a16:creationId xmlns:a16="http://schemas.microsoft.com/office/drawing/2014/main" id="{12305CDE-B493-4155-9D8B-4155738BC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65" r="13936"/>
          <a:stretch>
            <a:fillRect/>
          </a:stretch>
        </p:blipFill>
        <p:spPr bwMode="auto">
          <a:xfrm>
            <a:off x="3177457" y="1401773"/>
            <a:ext cx="5518867" cy="459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856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B79495-E98E-4495-ADA6-20BC448A0F91}"/>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1513E9AC-7BC3-405E-8032-A57CD33DF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2" name="Picture 11">
              <a:extLst>
                <a:ext uri="{FF2B5EF4-FFF2-40B4-BE49-F238E27FC236}">
                  <a16:creationId xmlns:a16="http://schemas.microsoft.com/office/drawing/2014/main" id="{7ABABAD4-54DA-4121-B2B9-28B43C2AFC5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8" name="Picture 4">
            <a:extLst>
              <a:ext uri="{FF2B5EF4-FFF2-40B4-BE49-F238E27FC236}">
                <a16:creationId xmlns:a16="http://schemas.microsoft.com/office/drawing/2014/main" id="{5DF96439-9E98-455D-B849-795CC5185D7E}"/>
              </a:ext>
            </a:extLst>
          </p:cNvPr>
          <p:cNvPicPr>
            <a:picLocks noChangeAspect="1"/>
          </p:cNvPicPr>
          <p:nvPr/>
        </p:nvPicPr>
        <p:blipFill rotWithShape="1">
          <a:blip r:embed="rId4">
            <a:extLst>
              <a:ext uri="{28A0092B-C50C-407E-A947-70E740481C1C}">
                <a14:useLocalDpi xmlns:a14="http://schemas.microsoft.com/office/drawing/2010/main" val="0"/>
              </a:ext>
            </a:extLst>
          </a:blip>
          <a:srcRect t="13608"/>
          <a:stretch/>
        </p:blipFill>
        <p:spPr bwMode="auto">
          <a:xfrm>
            <a:off x="264090" y="1341546"/>
            <a:ext cx="4299601" cy="481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a:extLst>
              <a:ext uri="{FF2B5EF4-FFF2-40B4-BE49-F238E27FC236}">
                <a16:creationId xmlns:a16="http://schemas.microsoft.com/office/drawing/2014/main" id="{5B379C04-A29E-4990-BE52-1CC9562FB291}"/>
              </a:ext>
            </a:extLst>
          </p:cNvPr>
          <p:cNvSpPr txBox="1">
            <a:spLocks noChangeArrowheads="1"/>
          </p:cNvSpPr>
          <p:nvPr/>
        </p:nvSpPr>
        <p:spPr bwMode="auto">
          <a:xfrm>
            <a:off x="4827781" y="3665141"/>
            <a:ext cx="6575325" cy="168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lnSpc>
                <a:spcPct val="150000"/>
              </a:lnSpc>
            </a:pPr>
            <a:r>
              <a:rPr lang="en-IN" altLang="en-US" sz="2400" b="1" dirty="0">
                <a:solidFill>
                  <a:schemeClr val="bg1"/>
                </a:solidFill>
                <a:latin typeface="Cambria" panose="02040503050406030204" pitchFamily="18" charset="0"/>
                <a:ea typeface="Cambria" panose="02040503050406030204" pitchFamily="18" charset="0"/>
              </a:rPr>
              <a:t>Application Number  : 202341056537</a:t>
            </a:r>
          </a:p>
          <a:p>
            <a:pPr eaLnBrk="1" hangingPunct="1">
              <a:lnSpc>
                <a:spcPct val="150000"/>
              </a:lnSpc>
            </a:pPr>
            <a:r>
              <a:rPr lang="en-IN" altLang="en-US" sz="2400" b="1" dirty="0">
                <a:solidFill>
                  <a:schemeClr val="bg1"/>
                </a:solidFill>
                <a:latin typeface="Cambria" panose="02040503050406030204" pitchFamily="18" charset="0"/>
                <a:ea typeface="Cambria" panose="02040503050406030204" pitchFamily="18" charset="0"/>
              </a:rPr>
              <a:t>Application Date         : 20/08/2023</a:t>
            </a:r>
          </a:p>
          <a:p>
            <a:pPr eaLnBrk="1" hangingPunct="1">
              <a:lnSpc>
                <a:spcPct val="150000"/>
              </a:lnSpc>
            </a:pPr>
            <a:r>
              <a:rPr lang="en-IN" altLang="en-US" sz="2400" b="1" dirty="0">
                <a:solidFill>
                  <a:schemeClr val="bg1"/>
                </a:solidFill>
                <a:latin typeface="Cambria" panose="02040503050406030204" pitchFamily="18" charset="0"/>
                <a:ea typeface="Cambria" panose="02040503050406030204" pitchFamily="18" charset="0"/>
              </a:rPr>
              <a:t>Inventors                        : S. Mohan and </a:t>
            </a:r>
            <a:r>
              <a:rPr lang="en-IN" altLang="en-US" sz="2400" b="1" dirty="0" err="1">
                <a:solidFill>
                  <a:schemeClr val="bg1"/>
                </a:solidFill>
                <a:latin typeface="Cambria" panose="02040503050406030204" pitchFamily="18" charset="0"/>
                <a:ea typeface="Cambria" panose="02040503050406030204" pitchFamily="18" charset="0"/>
              </a:rPr>
              <a:t>Balaaji</a:t>
            </a:r>
            <a:r>
              <a:rPr lang="en-IN" altLang="en-US" sz="2400" b="1" dirty="0">
                <a:solidFill>
                  <a:schemeClr val="bg1"/>
                </a:solidFill>
                <a:latin typeface="Cambria" panose="02040503050406030204" pitchFamily="18" charset="0"/>
                <a:ea typeface="Cambria" panose="02040503050406030204" pitchFamily="18" charset="0"/>
              </a:rPr>
              <a:t>. M </a:t>
            </a:r>
          </a:p>
        </p:txBody>
      </p:sp>
      <p:sp>
        <p:nvSpPr>
          <p:cNvPr id="13" name="TextBox 12">
            <a:extLst>
              <a:ext uri="{FF2B5EF4-FFF2-40B4-BE49-F238E27FC236}">
                <a16:creationId xmlns:a16="http://schemas.microsoft.com/office/drawing/2014/main" id="{97B38057-A73C-4044-AF38-EB70B216E568}"/>
              </a:ext>
            </a:extLst>
          </p:cNvPr>
          <p:cNvSpPr txBox="1"/>
          <p:nvPr/>
        </p:nvSpPr>
        <p:spPr>
          <a:xfrm>
            <a:off x="4827781" y="2724607"/>
            <a:ext cx="6230470" cy="461665"/>
          </a:xfrm>
          <a:prstGeom prst="rect">
            <a:avLst/>
          </a:prstGeom>
          <a:noFill/>
        </p:spPr>
        <p:txBody>
          <a:bodyPr wrap="square">
            <a:spAutoFit/>
          </a:bodyPr>
          <a:lstStyle/>
          <a:p>
            <a:r>
              <a:rPr lang="en-IN" altLang="en-US" sz="2400" b="1" dirty="0">
                <a:solidFill>
                  <a:schemeClr val="bg1"/>
                </a:solidFill>
                <a:latin typeface="Cambria" panose="02040503050406030204" pitchFamily="18" charset="0"/>
                <a:ea typeface="Cambria" panose="02040503050406030204" pitchFamily="18" charset="0"/>
              </a:rPr>
              <a:t>Patent By  :  </a:t>
            </a:r>
            <a:r>
              <a:rPr lang="en-US" altLang="en-US" sz="2400" b="1" dirty="0">
                <a:solidFill>
                  <a:srgbClr val="FFFF00"/>
                </a:solidFill>
                <a:latin typeface="Arial" panose="020B0604020202020204" pitchFamily="34" charset="0"/>
                <a:cs typeface="Arial" panose="020B0604020202020204" pitchFamily="34" charset="0"/>
              </a:rPr>
              <a:t>Sri </a:t>
            </a:r>
            <a:r>
              <a:rPr lang="en-US" altLang="en-US" sz="2400" b="1" dirty="0" err="1">
                <a:solidFill>
                  <a:srgbClr val="FFFF00"/>
                </a:solidFill>
                <a:latin typeface="Arial" panose="020B0604020202020204" pitchFamily="34" charset="0"/>
                <a:cs typeface="Arial" panose="020B0604020202020204" pitchFamily="34" charset="0"/>
              </a:rPr>
              <a:t>Vrintha</a:t>
            </a:r>
            <a:r>
              <a:rPr lang="en-US" altLang="en-US" sz="2400" b="1" dirty="0">
                <a:solidFill>
                  <a:srgbClr val="FFFF00"/>
                </a:solidFill>
                <a:latin typeface="Arial" panose="020B0604020202020204" pitchFamily="34" charset="0"/>
                <a:cs typeface="Arial" panose="020B0604020202020204" pitchFamily="34" charset="0"/>
              </a:rPr>
              <a:t> Traders</a:t>
            </a:r>
            <a:endParaRPr lang="en-US" sz="2400" dirty="0"/>
          </a:p>
        </p:txBody>
      </p:sp>
      <p:sp>
        <p:nvSpPr>
          <p:cNvPr id="14" name="Text Box 3">
            <a:extLst>
              <a:ext uri="{FF2B5EF4-FFF2-40B4-BE49-F238E27FC236}">
                <a16:creationId xmlns:a16="http://schemas.microsoft.com/office/drawing/2014/main" id="{877397D2-41BE-47EA-A30B-A9980F9DA0C5}"/>
              </a:ext>
            </a:extLst>
          </p:cNvPr>
          <p:cNvSpPr txBox="1"/>
          <p:nvPr/>
        </p:nvSpPr>
        <p:spPr>
          <a:xfrm>
            <a:off x="4452474" y="1694921"/>
            <a:ext cx="7325938" cy="461665"/>
          </a:xfrm>
          <a:prstGeom prst="rect">
            <a:avLst/>
          </a:prstGeom>
          <a:noFill/>
          <a:ln w="9525">
            <a:noFill/>
          </a:ln>
        </p:spPr>
        <p:txBody>
          <a:bodyPr wrap="square">
            <a:spAutoFit/>
          </a:bodyPr>
          <a:lstStyle/>
          <a:p>
            <a:pPr algn="ctr" defTabSz="685800" eaLnBrk="1" fontAlgn="auto" hangingPunct="1">
              <a:spcBef>
                <a:spcPts val="0"/>
              </a:spcBef>
              <a:spcAft>
                <a:spcPts val="0"/>
              </a:spcAft>
              <a:defRPr/>
            </a:pPr>
            <a:r>
              <a:rPr lang="en-US" sz="2400" b="1" dirty="0">
                <a:solidFill>
                  <a:srgbClr val="FFFF00"/>
                </a:solidFill>
                <a:latin typeface="Alaska" panose="020E0602030304020303" pitchFamily="34" charset="0"/>
                <a:cs typeface="Arial" panose="020B0604020202020204" pitchFamily="34" charset="0"/>
              </a:rPr>
              <a:t>Machine to Remove Insects from Stored Products</a:t>
            </a:r>
          </a:p>
        </p:txBody>
      </p:sp>
    </p:spTree>
    <p:extLst>
      <p:ext uri="{BB962C8B-B14F-4D97-AF65-F5344CB8AC3E}">
        <p14:creationId xmlns:p14="http://schemas.microsoft.com/office/powerpoint/2010/main" val="3506400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DDB3E68-8ABC-4E90-8DF1-F91493F4F1F5}"/>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BC74C959-1F45-48C4-B393-19F263579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4" name="Picture 13">
              <a:extLst>
                <a:ext uri="{FF2B5EF4-FFF2-40B4-BE49-F238E27FC236}">
                  <a16:creationId xmlns:a16="http://schemas.microsoft.com/office/drawing/2014/main" id="{57BD55FF-2114-4081-9FD2-97CED30F523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8560372" y="492532"/>
            <a:ext cx="2624436"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defTabSz="685800" eaLnBrk="1" fontAlgn="auto" hangingPunct="1">
              <a:spcBef>
                <a:spcPts val="0"/>
              </a:spcBef>
              <a:spcAft>
                <a:spcPts val="0"/>
              </a:spcAft>
              <a:defRPr/>
            </a:pPr>
            <a:r>
              <a:rPr lang="en-US" sz="2400" b="1" dirty="0">
                <a:solidFill>
                  <a:schemeClr val="bg1"/>
                </a:solidFill>
                <a:latin typeface="Alaska" panose="020E0602030304020303" pitchFamily="34" charset="0"/>
                <a:cs typeface="Arial" panose="020B0604020202020204" pitchFamily="34" charset="0"/>
              </a:rPr>
              <a:t>Commercialization</a:t>
            </a:r>
          </a:p>
        </p:txBody>
      </p:sp>
      <p:sp>
        <p:nvSpPr>
          <p:cNvPr id="7" name="TextBox 6">
            <a:extLst>
              <a:ext uri="{FF2B5EF4-FFF2-40B4-BE49-F238E27FC236}">
                <a16:creationId xmlns:a16="http://schemas.microsoft.com/office/drawing/2014/main" id="{371F3141-D87B-4566-A660-4A9F34AEB9C5}"/>
              </a:ext>
            </a:extLst>
          </p:cNvPr>
          <p:cNvSpPr txBox="1"/>
          <p:nvPr/>
        </p:nvSpPr>
        <p:spPr>
          <a:xfrm>
            <a:off x="8560372" y="956407"/>
            <a:ext cx="2704668" cy="369332"/>
          </a:xfrm>
          <a:prstGeom prst="rect">
            <a:avLst/>
          </a:prstGeom>
          <a:noFill/>
        </p:spPr>
        <p:txBody>
          <a:bodyPr wrap="square">
            <a:spAutoFit/>
          </a:bodyPr>
          <a:lstStyle/>
          <a:p>
            <a:r>
              <a:rPr lang="en-US" sz="1800" b="1" dirty="0">
                <a:solidFill>
                  <a:schemeClr val="bg1"/>
                </a:solidFill>
                <a:latin typeface="Cambria" panose="02040503050406030204" pitchFamily="18" charset="0"/>
                <a:ea typeface="Cambria" panose="02040503050406030204" pitchFamily="18" charset="0"/>
              </a:rPr>
              <a:t>Impact - 2019 to 2022</a:t>
            </a:r>
            <a:endParaRPr lang="en-US" dirty="0">
              <a:solidFill>
                <a:schemeClr val="bg1"/>
              </a:solidFill>
              <a:latin typeface="Cambria" panose="02040503050406030204" pitchFamily="18" charset="0"/>
              <a:ea typeface="Cambria" panose="02040503050406030204" pitchFamily="18" charset="0"/>
            </a:endParaRPr>
          </a:p>
        </p:txBody>
      </p:sp>
      <p:sp>
        <p:nvSpPr>
          <p:cNvPr id="8" name="Text Placeholder 3">
            <a:extLst>
              <a:ext uri="{FF2B5EF4-FFF2-40B4-BE49-F238E27FC236}">
                <a16:creationId xmlns:a16="http://schemas.microsoft.com/office/drawing/2014/main" id="{1E511106-D72C-4720-A366-9B2234E9F192}"/>
              </a:ext>
            </a:extLst>
          </p:cNvPr>
          <p:cNvSpPr txBox="1">
            <a:spLocks/>
          </p:cNvSpPr>
          <p:nvPr/>
        </p:nvSpPr>
        <p:spPr>
          <a:xfrm>
            <a:off x="404481" y="1682938"/>
            <a:ext cx="6603114" cy="455575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fontAlgn="auto">
              <a:buNone/>
              <a:defRPr/>
            </a:pPr>
            <a:r>
              <a:rPr lang="en-US" sz="2000" b="1" dirty="0">
                <a:solidFill>
                  <a:srgbClr val="FFC000"/>
                </a:solidFill>
                <a:latin typeface="Cambria" panose="02040503050406030204" pitchFamily="18" charset="0"/>
                <a:ea typeface="Cambria" panose="02040503050406030204" pitchFamily="18" charset="0"/>
              </a:rPr>
              <a:t>SPECIAL FEATURES:</a:t>
            </a:r>
            <a:endParaRPr lang="en-IN" sz="2000" b="1" dirty="0">
              <a:solidFill>
                <a:srgbClr val="FFC000"/>
              </a:solidFill>
              <a:latin typeface="Cambria" panose="02040503050406030204" pitchFamily="18" charset="0"/>
              <a:ea typeface="Cambria" panose="02040503050406030204" pitchFamily="18" charset="0"/>
            </a:endParaRPr>
          </a:p>
          <a:p>
            <a:pPr marL="285750" lvl="1" algn="just" fontAlgn="auto">
              <a:buFont typeface="Arial" panose="020B0604020202020204" pitchFamily="34" charset="0"/>
              <a:buChar char="•"/>
              <a:defRPr/>
            </a:pPr>
            <a:r>
              <a:rPr lang="en-US" sz="1800" dirty="0">
                <a:solidFill>
                  <a:schemeClr val="bg1"/>
                </a:solidFill>
                <a:latin typeface="Cambria" panose="02040503050406030204" pitchFamily="18" charset="0"/>
                <a:ea typeface="Cambria" panose="02040503050406030204" pitchFamily="18" charset="0"/>
              </a:rPr>
              <a:t>100/- chemical free technology</a:t>
            </a:r>
            <a:endParaRPr lang="en-IN" sz="1800" dirty="0">
              <a:solidFill>
                <a:schemeClr val="bg1"/>
              </a:solidFill>
              <a:latin typeface="Cambria" panose="02040503050406030204" pitchFamily="18" charset="0"/>
              <a:ea typeface="Cambria" panose="02040503050406030204" pitchFamily="18" charset="0"/>
            </a:endParaRPr>
          </a:p>
          <a:p>
            <a:pPr marL="285750" lvl="1" algn="just" fontAlgn="auto">
              <a:buFont typeface="Arial" panose="020B0604020202020204" pitchFamily="34" charset="0"/>
              <a:buChar char="•"/>
              <a:defRPr/>
            </a:pPr>
            <a:r>
              <a:rPr lang="en-US" sz="1800" dirty="0">
                <a:solidFill>
                  <a:schemeClr val="bg1"/>
                </a:solidFill>
                <a:latin typeface="Cambria" panose="02040503050406030204" pitchFamily="18" charset="0"/>
                <a:ea typeface="Cambria" panose="02040503050406030204" pitchFamily="18" charset="0"/>
              </a:rPr>
              <a:t>The device is useful in removing adult insects besides eggs, larvae and pupae of free living insects</a:t>
            </a:r>
            <a:endParaRPr lang="en-IN" sz="1800" dirty="0">
              <a:solidFill>
                <a:schemeClr val="bg1"/>
              </a:solidFill>
              <a:latin typeface="Cambria" panose="02040503050406030204" pitchFamily="18" charset="0"/>
              <a:ea typeface="Cambria" panose="02040503050406030204" pitchFamily="18" charset="0"/>
            </a:endParaRPr>
          </a:p>
          <a:p>
            <a:pPr marL="285750" lvl="1" algn="just" fontAlgn="auto">
              <a:buFont typeface="Arial" panose="020B0604020202020204" pitchFamily="34" charset="0"/>
              <a:buChar char="•"/>
              <a:defRPr/>
            </a:pPr>
            <a:r>
              <a:rPr lang="en-US" sz="1800" dirty="0">
                <a:solidFill>
                  <a:schemeClr val="bg1"/>
                </a:solidFill>
                <a:latin typeface="Cambria" panose="02040503050406030204" pitchFamily="18" charset="0"/>
                <a:ea typeface="Cambria" panose="02040503050406030204" pitchFamily="18" charset="0"/>
              </a:rPr>
              <a:t>This helps in arresting further build up of insect during storage of grain</a:t>
            </a:r>
            <a:endParaRPr lang="en-IN" sz="1800" dirty="0">
              <a:solidFill>
                <a:schemeClr val="bg1"/>
              </a:solidFill>
              <a:latin typeface="Cambria" panose="02040503050406030204" pitchFamily="18" charset="0"/>
              <a:ea typeface="Cambria" panose="02040503050406030204" pitchFamily="18" charset="0"/>
            </a:endParaRPr>
          </a:p>
          <a:p>
            <a:pPr marL="285750" lvl="1" algn="just" fontAlgn="auto">
              <a:buFont typeface="Arial" panose="020B0604020202020204" pitchFamily="34" charset="0"/>
              <a:buChar char="•"/>
              <a:defRPr/>
            </a:pPr>
            <a:r>
              <a:rPr lang="en-US" sz="1800" dirty="0">
                <a:solidFill>
                  <a:schemeClr val="bg1"/>
                </a:solidFill>
                <a:latin typeface="Cambria" panose="02040503050406030204" pitchFamily="18" charset="0"/>
                <a:ea typeface="Cambria" panose="02040503050406030204" pitchFamily="18" charset="0"/>
              </a:rPr>
              <a:t>No wastage of grains.</a:t>
            </a:r>
            <a:endParaRPr lang="en-IN" sz="1800" dirty="0">
              <a:solidFill>
                <a:schemeClr val="bg1"/>
              </a:solidFill>
              <a:latin typeface="Cambria" panose="02040503050406030204" pitchFamily="18" charset="0"/>
              <a:ea typeface="Cambria" panose="02040503050406030204" pitchFamily="18" charset="0"/>
            </a:endParaRPr>
          </a:p>
          <a:p>
            <a:pPr marL="285750" lvl="1" algn="just" fontAlgn="auto">
              <a:buFont typeface="Arial" panose="020B0604020202020204" pitchFamily="34" charset="0"/>
              <a:buChar char="•"/>
              <a:defRPr/>
            </a:pPr>
            <a:r>
              <a:rPr lang="en-US" sz="1800" dirty="0">
                <a:solidFill>
                  <a:schemeClr val="bg1"/>
                </a:solidFill>
                <a:latin typeface="Cambria" panose="02040503050406030204" pitchFamily="18" charset="0"/>
                <a:ea typeface="Cambria" panose="02040503050406030204" pitchFamily="18" charset="0"/>
              </a:rPr>
              <a:t>Shelf life of grains increased</a:t>
            </a:r>
            <a:endParaRPr lang="en-IN" sz="1800" dirty="0">
              <a:solidFill>
                <a:schemeClr val="bg1"/>
              </a:solidFill>
              <a:latin typeface="Cambria" panose="02040503050406030204" pitchFamily="18" charset="0"/>
              <a:ea typeface="Cambria" panose="02040503050406030204" pitchFamily="18" charset="0"/>
            </a:endParaRPr>
          </a:p>
          <a:p>
            <a:pPr marL="285750" lvl="1" algn="just" fontAlgn="auto">
              <a:buFont typeface="Arial" panose="020B0604020202020204" pitchFamily="34" charset="0"/>
              <a:buChar char="•"/>
              <a:defRPr/>
            </a:pPr>
            <a:r>
              <a:rPr lang="en-US" sz="1800" dirty="0">
                <a:solidFill>
                  <a:schemeClr val="bg1"/>
                </a:solidFill>
                <a:latin typeface="Cambria" panose="02040503050406030204" pitchFamily="18" charset="0"/>
                <a:ea typeface="Cambria" panose="02040503050406030204" pitchFamily="18" charset="0"/>
              </a:rPr>
              <a:t>Highly suitable for Miller's, traders besides exporters.</a:t>
            </a:r>
            <a:endParaRPr lang="en-IN" sz="1800" dirty="0">
              <a:solidFill>
                <a:schemeClr val="bg1"/>
              </a:solidFill>
              <a:latin typeface="Cambria" panose="02040503050406030204" pitchFamily="18" charset="0"/>
              <a:ea typeface="Cambria" panose="02040503050406030204" pitchFamily="18" charset="0"/>
            </a:endParaRPr>
          </a:p>
          <a:p>
            <a:pPr marL="285750" lvl="1" algn="just" fontAlgn="auto">
              <a:buFont typeface="Arial" panose="020B0604020202020204" pitchFamily="34" charset="0"/>
              <a:buChar char="•"/>
              <a:defRPr/>
            </a:pPr>
            <a:r>
              <a:rPr lang="en-US" sz="1800" dirty="0">
                <a:solidFill>
                  <a:schemeClr val="bg1"/>
                </a:solidFill>
                <a:latin typeface="Cambria" panose="02040503050406030204" pitchFamily="18" charset="0"/>
                <a:ea typeface="Cambria" panose="02040503050406030204" pitchFamily="18" charset="0"/>
              </a:rPr>
              <a:t>Capacity  one to two ton per hour power saver model</a:t>
            </a:r>
          </a:p>
          <a:p>
            <a:pPr marL="285750" lvl="1" algn="just" fontAlgn="auto">
              <a:buFont typeface="Arial" panose="020B0604020202020204" pitchFamily="34" charset="0"/>
              <a:buChar char="•"/>
              <a:defRPr/>
            </a:pPr>
            <a:r>
              <a:rPr lang="en-US" sz="1800" dirty="0">
                <a:solidFill>
                  <a:schemeClr val="bg1"/>
                </a:solidFill>
                <a:latin typeface="Cambria" panose="02040503050406030204" pitchFamily="18" charset="0"/>
                <a:ea typeface="Cambria" panose="02040503050406030204" pitchFamily="18" charset="0"/>
              </a:rPr>
              <a:t>End-users : Millers, Traders, Farmers Self Help Group in  India, Dubai, Oman, Qatar, Saudi Arabia, Philippines and Malaysia.</a:t>
            </a:r>
            <a:endParaRPr lang="en-IN" sz="1800" dirty="0">
              <a:solidFill>
                <a:schemeClr val="bg1"/>
              </a:solidFill>
              <a:latin typeface="Cambria" panose="02040503050406030204" pitchFamily="18" charset="0"/>
              <a:ea typeface="Cambria" panose="02040503050406030204" pitchFamily="18" charset="0"/>
            </a:endParaRPr>
          </a:p>
        </p:txBody>
      </p:sp>
      <p:pic>
        <p:nvPicPr>
          <p:cNvPr id="10" name="image10.jpeg" descr="C:\Users\Jai\Desktop\MOHAN SIR NEW WORK\1.. new download\IMG-20201202-WA0016.jpg ">
            <a:extLst>
              <a:ext uri="{FF2B5EF4-FFF2-40B4-BE49-F238E27FC236}">
                <a16:creationId xmlns:a16="http://schemas.microsoft.com/office/drawing/2014/main" id="{6450CC06-7325-4A3A-A650-FE67482B9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65" r="13936"/>
          <a:stretch>
            <a:fillRect/>
          </a:stretch>
        </p:blipFill>
        <p:spPr bwMode="auto">
          <a:xfrm>
            <a:off x="7406558" y="1854172"/>
            <a:ext cx="4252042" cy="353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a:extLst>
              <a:ext uri="{FF2B5EF4-FFF2-40B4-BE49-F238E27FC236}">
                <a16:creationId xmlns:a16="http://schemas.microsoft.com/office/drawing/2014/main" id="{B4BAF519-D029-4F83-8483-275B2601DC77}"/>
              </a:ext>
            </a:extLst>
          </p:cNvPr>
          <p:cNvSpPr>
            <a:spLocks noChangeArrowheads="1"/>
          </p:cNvSpPr>
          <p:nvPr/>
        </p:nvSpPr>
        <p:spPr bwMode="auto">
          <a:xfrm>
            <a:off x="7406558" y="5600838"/>
            <a:ext cx="377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b="1" dirty="0">
                <a:solidFill>
                  <a:srgbClr val="FFFF00"/>
                </a:solidFill>
                <a:latin typeface="Cambria" panose="02040503050406030204" pitchFamily="18" charset="0"/>
                <a:ea typeface="Cambria" panose="02040503050406030204" pitchFamily="18" charset="0"/>
                <a:cs typeface="Calibri" panose="020F0502020204030204" pitchFamily="34" charset="0"/>
              </a:rPr>
              <a:t>You tube link : </a:t>
            </a:r>
            <a:r>
              <a:rPr lang="en-US" altLang="en-US" b="1" dirty="0">
                <a:solidFill>
                  <a:srgbClr val="FFFF00"/>
                </a:solidFill>
                <a:latin typeface="Cambria" panose="02040503050406030204" pitchFamily="18" charset="0"/>
                <a:ea typeface="Cambria" panose="020405030504060302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https://youtu.be/yh6y9R7VjFU</a:t>
            </a:r>
            <a:endParaRPr lang="en-IN" altLang="en-US" dirty="0">
              <a:solidFill>
                <a:srgbClr val="FFFF00"/>
              </a:solidFill>
              <a:latin typeface="Cambria" panose="02040503050406030204" pitchFamily="18" charset="0"/>
              <a:ea typeface="Cambria" panose="02040503050406030204" pitchFamily="18" charset="0"/>
            </a:endParaRPr>
          </a:p>
        </p:txBody>
      </p:sp>
      <p:sp>
        <p:nvSpPr>
          <p:cNvPr id="15" name="Text Box 3">
            <a:extLst>
              <a:ext uri="{FF2B5EF4-FFF2-40B4-BE49-F238E27FC236}">
                <a16:creationId xmlns:a16="http://schemas.microsoft.com/office/drawing/2014/main" id="{DEE4E7C6-5359-4C01-B770-7D9732BD0F5C}"/>
              </a:ext>
            </a:extLst>
          </p:cNvPr>
          <p:cNvSpPr txBox="1"/>
          <p:nvPr/>
        </p:nvSpPr>
        <p:spPr>
          <a:xfrm>
            <a:off x="94331" y="897325"/>
            <a:ext cx="7325938" cy="461665"/>
          </a:xfrm>
          <a:prstGeom prst="rect">
            <a:avLst/>
          </a:prstGeom>
          <a:noFill/>
          <a:ln w="9525">
            <a:noFill/>
          </a:ln>
        </p:spPr>
        <p:txBody>
          <a:bodyPr wrap="square">
            <a:spAutoFit/>
          </a:bodyPr>
          <a:lstStyle/>
          <a:p>
            <a:pPr algn="ctr" defTabSz="685800" eaLnBrk="1" fontAlgn="auto" hangingPunct="1">
              <a:spcBef>
                <a:spcPts val="0"/>
              </a:spcBef>
              <a:spcAft>
                <a:spcPts val="0"/>
              </a:spcAft>
              <a:defRPr/>
            </a:pPr>
            <a:r>
              <a:rPr lang="en-US" sz="2400" b="1" dirty="0">
                <a:solidFill>
                  <a:srgbClr val="FFFF00"/>
                </a:solidFill>
                <a:latin typeface="Alaska" panose="020E0602030304020303" pitchFamily="34" charset="0"/>
                <a:cs typeface="Arial" panose="020B0604020202020204" pitchFamily="34" charset="0"/>
              </a:rPr>
              <a:t>Machine to Remove Insects from Stored Products</a:t>
            </a:r>
          </a:p>
        </p:txBody>
      </p:sp>
    </p:spTree>
    <p:extLst>
      <p:ext uri="{BB962C8B-B14F-4D97-AF65-F5344CB8AC3E}">
        <p14:creationId xmlns:p14="http://schemas.microsoft.com/office/powerpoint/2010/main" val="1963580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F2730F-BB20-42D8-9297-F3454496953A}"/>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id="{3DA4A087-E754-412C-B0D9-FBB1546F3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9" name="Picture 8">
              <a:extLst>
                <a:ext uri="{FF2B5EF4-FFF2-40B4-BE49-F238E27FC236}">
                  <a16:creationId xmlns:a16="http://schemas.microsoft.com/office/drawing/2014/main" id="{F023AD05-5700-42E4-B3A3-348EE80447F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5" name="Freeform: Shape 4">
            <a:extLst>
              <a:ext uri="{FF2B5EF4-FFF2-40B4-BE49-F238E27FC236}">
                <a16:creationId xmlns:a16="http://schemas.microsoft.com/office/drawing/2014/main" id="{8840610A-A36E-42B5-9BEC-B021F24234A8}"/>
              </a:ext>
            </a:extLst>
          </p:cNvPr>
          <p:cNvSpPr/>
          <p:nvPr/>
        </p:nvSpPr>
        <p:spPr>
          <a:xfrm rot="10800000">
            <a:off x="7617125" y="309904"/>
            <a:ext cx="4574875" cy="959750"/>
          </a:xfrm>
          <a:custGeom>
            <a:avLst/>
            <a:gdLst>
              <a:gd name="connsiteX0" fmla="*/ 4574875 w 4574875"/>
              <a:gd name="connsiteY0" fmla="*/ 959750 h 959750"/>
              <a:gd name="connsiteX1" fmla="*/ 0 w 4574875"/>
              <a:gd name="connsiteY1" fmla="*/ 959750 h 959750"/>
              <a:gd name="connsiteX2" fmla="*/ 0 w 4574875"/>
              <a:gd name="connsiteY2" fmla="*/ 258688 h 959750"/>
              <a:gd name="connsiteX3" fmla="*/ 3683322 w 4574875"/>
              <a:gd name="connsiteY3" fmla="*/ 258688 h 959750"/>
              <a:gd name="connsiteX4" fmla="*/ 3920872 w 4574875"/>
              <a:gd name="connsiteY4" fmla="*/ 0 h 959750"/>
              <a:gd name="connsiteX5" fmla="*/ 4158421 w 4574875"/>
              <a:gd name="connsiteY5" fmla="*/ 258688 h 959750"/>
              <a:gd name="connsiteX6" fmla="*/ 4574875 w 4574875"/>
              <a:gd name="connsiteY6" fmla="*/ 258688 h 95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4875" h="959750">
                <a:moveTo>
                  <a:pt x="4574875" y="959750"/>
                </a:moveTo>
                <a:lnTo>
                  <a:pt x="0" y="959750"/>
                </a:lnTo>
                <a:lnTo>
                  <a:pt x="0" y="258688"/>
                </a:lnTo>
                <a:lnTo>
                  <a:pt x="3683322" y="258688"/>
                </a:lnTo>
                <a:lnTo>
                  <a:pt x="3920872" y="0"/>
                </a:lnTo>
                <a:lnTo>
                  <a:pt x="4158421" y="258688"/>
                </a:lnTo>
                <a:lnTo>
                  <a:pt x="4574875" y="258688"/>
                </a:lnTo>
                <a:close/>
              </a:path>
            </a:pathLst>
          </a:custGeom>
          <a:solidFill>
            <a:srgbClr val="92D05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Box 3">
            <a:extLst>
              <a:ext uri="{FF2B5EF4-FFF2-40B4-BE49-F238E27FC236}">
                <a16:creationId xmlns:a16="http://schemas.microsoft.com/office/drawing/2014/main" id="{9B7A6A99-AFD6-4C09-A075-7EF24F4B5757}"/>
              </a:ext>
            </a:extLst>
          </p:cNvPr>
          <p:cNvSpPr txBox="1">
            <a:spLocks noChangeArrowheads="1"/>
          </p:cNvSpPr>
          <p:nvPr/>
        </p:nvSpPr>
        <p:spPr bwMode="auto">
          <a:xfrm>
            <a:off x="7864501" y="435660"/>
            <a:ext cx="2143536"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defTabSz="685800" eaLnBrk="1" fontAlgn="auto" hangingPunct="1">
              <a:spcBef>
                <a:spcPts val="0"/>
              </a:spcBef>
              <a:spcAft>
                <a:spcPts val="0"/>
              </a:spcAft>
              <a:defRPr/>
            </a:pPr>
            <a:r>
              <a:rPr lang="en-US" sz="2400" b="1" dirty="0">
                <a:solidFill>
                  <a:schemeClr val="tx1"/>
                </a:solidFill>
                <a:latin typeface="Alaska" panose="020E0602030304020303" pitchFamily="34" charset="0"/>
                <a:cs typeface="Arial" panose="020B0604020202020204" pitchFamily="34" charset="0"/>
              </a:rPr>
              <a:t>Award - 2023</a:t>
            </a:r>
          </a:p>
        </p:txBody>
      </p:sp>
      <p:pic>
        <p:nvPicPr>
          <p:cNvPr id="12" name="Picture 1">
            <a:extLst>
              <a:ext uri="{FF2B5EF4-FFF2-40B4-BE49-F238E27FC236}">
                <a16:creationId xmlns:a16="http://schemas.microsoft.com/office/drawing/2014/main" id="{53E3C3C5-550B-4319-9596-03E9720C69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9221" y="1395412"/>
            <a:ext cx="31369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C50B9120-6E1B-467B-8593-309F3D12F1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8584" y="1395412"/>
            <a:ext cx="3627437"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581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F55C41C-7C5C-4221-987F-484153AAC5C6}"/>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D0B4174B-B1D3-4506-99FA-2BBC8C1FE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8" name="Picture 7">
              <a:extLst>
                <a:ext uri="{FF2B5EF4-FFF2-40B4-BE49-F238E27FC236}">
                  <a16:creationId xmlns:a16="http://schemas.microsoft.com/office/drawing/2014/main" id="{108DAC19-4CD8-4191-8CB1-DB1D8C927FF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7170" name="Picture 5" descr="India Map copy"/>
          <p:cNvPicPr>
            <a:picLocks noChangeAspect="1"/>
          </p:cNvPicPr>
          <p:nvPr/>
        </p:nvPicPr>
        <p:blipFill>
          <a:blip r:embed="rId4"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rcRect/>
          <a:stretch>
            <a:fillRect/>
          </a:stretch>
        </p:blipFill>
        <p:spPr>
          <a:xfrm>
            <a:off x="5977890" y="891540"/>
            <a:ext cx="5075555" cy="5786755"/>
          </a:xfrm>
          <a:prstGeom prst="rect">
            <a:avLst/>
          </a:prstGeom>
          <a:noFill/>
          <a:ln w="38100">
            <a:noFill/>
          </a:ln>
        </p:spPr>
      </p:pic>
      <p:pic>
        <p:nvPicPr>
          <p:cNvPr id="7171" name="Picture 2" descr="C:\Users\admin\Desktop\KIT.jpg"/>
          <p:cNvPicPr>
            <a:picLocks noChangeAspect="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rcRect/>
          <a:stretch>
            <a:fillRect/>
          </a:stretch>
        </p:blipFill>
        <p:spPr>
          <a:xfrm>
            <a:off x="1273810" y="1137285"/>
            <a:ext cx="2654935" cy="3065780"/>
          </a:xfrm>
          <a:prstGeom prst="rect">
            <a:avLst/>
          </a:prstGeom>
          <a:noFill/>
          <a:ln w="9525">
            <a:noFill/>
          </a:ln>
        </p:spPr>
      </p:pic>
      <p:sp>
        <p:nvSpPr>
          <p:cNvPr id="7172" name="TextBox 3"/>
          <p:cNvSpPr txBox="1"/>
          <p:nvPr/>
        </p:nvSpPr>
        <p:spPr>
          <a:xfrm>
            <a:off x="2931203" y="428294"/>
            <a:ext cx="4272195" cy="707886"/>
          </a:xfrm>
          <a:prstGeom prst="rect">
            <a:avLst/>
          </a:prstGeom>
          <a:noFill/>
          <a:ln w="9525">
            <a:noFill/>
          </a:ln>
        </p:spPr>
        <p:txBody>
          <a:bodyPr wrap="none">
            <a:spAutoFit/>
          </a:bodyPr>
          <a:lstStyle/>
          <a:p>
            <a:r>
              <a:rPr sz="4000" b="1" dirty="0">
                <a:solidFill>
                  <a:srgbClr val="FFFF00"/>
                </a:solidFill>
                <a:latin typeface="Cambria" panose="02040503050406030204" pitchFamily="18" charset="0"/>
                <a:ea typeface="Cambria" panose="02040503050406030204" pitchFamily="18" charset="0"/>
              </a:rPr>
              <a:t>TNAU- KIT USERS</a:t>
            </a:r>
          </a:p>
        </p:txBody>
      </p:sp>
      <p:sp>
        <p:nvSpPr>
          <p:cNvPr id="7173" name="TextBox 4"/>
          <p:cNvSpPr txBox="1"/>
          <p:nvPr/>
        </p:nvSpPr>
        <p:spPr>
          <a:xfrm>
            <a:off x="706119" y="4343400"/>
            <a:ext cx="4133215" cy="1200329"/>
          </a:xfrm>
          <a:prstGeom prst="rect">
            <a:avLst/>
          </a:prstGeom>
          <a:noFill/>
          <a:ln w="9525">
            <a:noFill/>
          </a:ln>
        </p:spPr>
        <p:txBody>
          <a:bodyPr wrap="square">
            <a:spAutoFit/>
          </a:bodyPr>
          <a:lstStyle/>
          <a:p>
            <a:pPr algn="just"/>
            <a:r>
              <a:rPr sz="2400" b="1" dirty="0">
                <a:solidFill>
                  <a:schemeClr val="bg1"/>
                </a:solidFill>
                <a:latin typeface="Calibri" panose="020F0502020204030204" pitchFamily="34" charset="0"/>
              </a:rPr>
              <a:t>300 Agricultural </a:t>
            </a:r>
            <a:r>
              <a:rPr lang="en-US" sz="2400" b="1" dirty="0">
                <a:solidFill>
                  <a:schemeClr val="bg1"/>
                </a:solidFill>
                <a:latin typeface="Calibri" panose="020F0502020204030204" pitchFamily="34" charset="0"/>
              </a:rPr>
              <a:t>C</a:t>
            </a:r>
            <a:r>
              <a:rPr sz="2400" b="1" dirty="0">
                <a:solidFill>
                  <a:schemeClr val="bg1"/>
                </a:solidFill>
                <a:latin typeface="Calibri" panose="020F0502020204030204" pitchFamily="34" charset="0"/>
              </a:rPr>
              <a:t>olleges and farmers training centers across the country are using the KIT</a:t>
            </a:r>
          </a:p>
        </p:txBody>
      </p:sp>
    </p:spTree>
    <p:extLst>
      <p:ext uri="{BB962C8B-B14F-4D97-AF65-F5344CB8AC3E}">
        <p14:creationId xmlns:p14="http://schemas.microsoft.com/office/powerpoint/2010/main" val="14466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C41223A-2F67-4C7B-AA9D-8FC6ABEA7645}"/>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06D9E5DC-078A-45F3-9FD0-3515CBD8A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8" name="Picture 7">
              <a:extLst>
                <a:ext uri="{FF2B5EF4-FFF2-40B4-BE49-F238E27FC236}">
                  <a16:creationId xmlns:a16="http://schemas.microsoft.com/office/drawing/2014/main" id="{3AB86852-2E34-4A00-928E-4A9AAC0EE5F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7" name="Text Box 3">
            <a:extLst>
              <a:ext uri="{FF2B5EF4-FFF2-40B4-BE49-F238E27FC236}">
                <a16:creationId xmlns:a16="http://schemas.microsoft.com/office/drawing/2014/main" id="{B21F6E5D-22EB-4D57-B0EF-EA6E7A3BD59C}"/>
              </a:ext>
            </a:extLst>
          </p:cNvPr>
          <p:cNvSpPr txBox="1">
            <a:spLocks noChangeArrowheads="1"/>
          </p:cNvSpPr>
          <p:nvPr/>
        </p:nvSpPr>
        <p:spPr bwMode="auto">
          <a:xfrm>
            <a:off x="3173968" y="2782669"/>
            <a:ext cx="5984331"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defTabSz="685800">
              <a:defRPr/>
            </a:pPr>
            <a:r>
              <a:rPr lang="en-US" sz="3600" b="1" dirty="0">
                <a:solidFill>
                  <a:srgbClr val="FFFF00"/>
                </a:solidFill>
                <a:latin typeface="Alaska" panose="020E0602030304020303" pitchFamily="34" charset="0"/>
                <a:cs typeface="Arial" panose="020B0604020202020204" pitchFamily="34" charset="0"/>
              </a:rPr>
              <a:t>My Journey Continues . . . . </a:t>
            </a:r>
          </a:p>
        </p:txBody>
      </p:sp>
    </p:spTree>
    <p:extLst>
      <p:ext uri="{BB962C8B-B14F-4D97-AF65-F5344CB8AC3E}">
        <p14:creationId xmlns:p14="http://schemas.microsoft.com/office/powerpoint/2010/main" val="79050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14:presetBounceEnd="29000">
                                      <p:stCondLst>
                                        <p:cond delay="0"/>
                                      </p:stCondLst>
                                      <p:endCondLst>
                                        <p:cond evt="onNext" delay="0">
                                          <p:tgtEl>
                                            <p:sldTgt/>
                                          </p:tgtEl>
                                        </p:cond>
                                      </p:end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14:bounceEnd="29000">
                                          <p:cBhvr additive="base">
                                            <p:cTn id="7" dur="5000" fill="hold"/>
                                            <p:tgtEl>
                                              <p:spTgt spid="7"/>
                                            </p:tgtEl>
                                            <p:attrNameLst>
                                              <p:attrName>ppt_x</p:attrName>
                                            </p:attrNameLst>
                                          </p:cBhvr>
                                          <p:tavLst>
                                            <p:tav tm="0">
                                              <p:val>
                                                <p:strVal val="1+#ppt_w/2"/>
                                              </p:val>
                                            </p:tav>
                                            <p:tav tm="100000">
                                              <p:val>
                                                <p:strVal val="#ppt_x"/>
                                              </p:val>
                                            </p:tav>
                                          </p:tavLst>
                                        </p:anim>
                                        <p:anim calcmode="lin" valueType="num" p14:bounceEnd="29000">
                                          <p:cBhvr additive="base">
                                            <p:cTn id="8"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endCondLst>
                                        <p:cond evt="onNext" delay="0">
                                          <p:tgtEl>
                                            <p:sldTgt/>
                                          </p:tgtEl>
                                        </p:cond>
                                      </p:end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1+#ppt_w/2"/>
                                              </p:val>
                                            </p:tav>
                                            <p:tav tm="100000">
                                              <p:val>
                                                <p:strVal val="#ppt_x"/>
                                              </p:val>
                                            </p:tav>
                                          </p:tavLst>
                                        </p:anim>
                                        <p:anim calcmode="lin" valueType="num">
                                          <p:cBhvr additive="base">
                                            <p:cTn id="8"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DC64D7-DB9F-4F25-9850-D89B2EBE0BBA}"/>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4469D8CA-D136-465E-BBAF-92A9C155F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6" name="Picture 5">
              <a:extLst>
                <a:ext uri="{FF2B5EF4-FFF2-40B4-BE49-F238E27FC236}">
                  <a16:creationId xmlns:a16="http://schemas.microsoft.com/office/drawing/2014/main" id="{BFBAC9A0-9F41-4E46-8998-6BB72675B50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7170" name="Title 1"/>
          <p:cNvSpPr>
            <a:spLocks noGrp="1"/>
          </p:cNvSpPr>
          <p:nvPr/>
        </p:nvSpPr>
        <p:spPr>
          <a:xfrm>
            <a:off x="2974499" y="289005"/>
            <a:ext cx="6172200" cy="857250"/>
          </a:xfrm>
          <a:prstGeom prst="rect">
            <a:avLst/>
          </a:prstGeom>
          <a:noFill/>
          <a:ln w="9525">
            <a:noFill/>
          </a:ln>
        </p:spPr>
        <p:txBody>
          <a:bodyPr vert="horz" wrap="square" lIns="68580" tIns="34290" rIns="68580" bIns="34290"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PITFALL TRAP </a:t>
            </a:r>
          </a:p>
        </p:txBody>
      </p:sp>
      <p:pic>
        <p:nvPicPr>
          <p:cNvPr id="7171" name="Picture 5" descr="mo traps copy"/>
          <p:cNvPicPr>
            <a:picLocks noChangeAspect="1"/>
          </p:cNvPicPr>
          <p:nvPr/>
        </p:nvPicPr>
        <p:blipFill>
          <a:blip r:embed="rId4"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rcRect/>
          <a:stretch>
            <a:fillRect/>
          </a:stretch>
        </p:blipFill>
        <p:spPr>
          <a:xfrm>
            <a:off x="1435735" y="1353820"/>
            <a:ext cx="9320530" cy="492125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369DDE-8839-43DD-8584-BE4740206D08}"/>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D422467A-86DD-4E0F-A908-4590D2DCA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6" name="Picture 5">
              <a:extLst>
                <a:ext uri="{FF2B5EF4-FFF2-40B4-BE49-F238E27FC236}">
                  <a16:creationId xmlns:a16="http://schemas.microsoft.com/office/drawing/2014/main" id="{4AD3173B-6BE2-4487-8FF8-B9CA3D66645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194" name="Title 1"/>
          <p:cNvSpPr>
            <a:spLocks noGrp="1"/>
          </p:cNvSpPr>
          <p:nvPr>
            <p:ph type="title"/>
          </p:nvPr>
        </p:nvSpPr>
        <p:spPr>
          <a:xfrm>
            <a:off x="2508250" y="48260"/>
            <a:ext cx="7176135" cy="1325880"/>
          </a:xfrm>
        </p:spPr>
        <p:txBody>
          <a:bodyPr vert="horz" wrap="square" lIns="68580" tIns="34290" rIns="68580" bIns="34290" anchor="ctr"/>
          <a:lstStyle/>
          <a:p>
            <a:pPr algn="ctr" eaLnBrk="1" hangingPunct="1"/>
            <a:r>
              <a:rPr sz="4000" b="1" dirty="0">
                <a:solidFill>
                  <a:srgbClr val="FFFF00"/>
                </a:solidFill>
                <a:latin typeface="Cambria" panose="02040503050406030204" pitchFamily="18" charset="0"/>
                <a:ea typeface="Cambria" panose="02040503050406030204" pitchFamily="18" charset="0"/>
                <a:cs typeface="Arial" panose="020B0604020202020204" pitchFamily="34" charset="0"/>
              </a:rPr>
              <a:t>TWO IN ONE MODEL</a:t>
            </a:r>
          </a:p>
        </p:txBody>
      </p:sp>
      <p:pic>
        <p:nvPicPr>
          <p:cNvPr id="8195" name="Picture 5" descr="Two-in-one"/>
          <p:cNvPicPr>
            <a:picLocks noChangeAspect="1"/>
          </p:cNvPicPr>
          <p:nvPr/>
        </p:nvPicPr>
        <p:blipFill>
          <a:blip r:embed="rId4">
            <a:lum bright="17999" contrast="6000"/>
          </a:blip>
          <a:stretch>
            <a:fillRect/>
          </a:stretch>
        </p:blipFill>
        <p:spPr>
          <a:xfrm>
            <a:off x="4286250" y="1156335"/>
            <a:ext cx="3619500" cy="542925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down)">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D6BF3F-6232-4286-B63F-057E3BA9E5A2}"/>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19CD7BC2-DB96-49D2-B3CF-248779DFC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7" name="Picture 6">
              <a:extLst>
                <a:ext uri="{FF2B5EF4-FFF2-40B4-BE49-F238E27FC236}">
                  <a16:creationId xmlns:a16="http://schemas.microsoft.com/office/drawing/2014/main" id="{C6E5DF96-38CE-4A28-87F3-B5426F7B61A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194" name="Title 1"/>
          <p:cNvSpPr>
            <a:spLocks noGrp="1"/>
          </p:cNvSpPr>
          <p:nvPr>
            <p:ph type="title"/>
          </p:nvPr>
        </p:nvSpPr>
        <p:spPr>
          <a:xfrm>
            <a:off x="2226945" y="259715"/>
            <a:ext cx="7738110" cy="876300"/>
          </a:xfrm>
        </p:spPr>
        <p:txBody>
          <a:bodyPr vert="horz" wrap="square" lIns="68580" tIns="34290" rIns="68580" bIns="34290" anchor="ctr"/>
          <a:lstStyle/>
          <a:p>
            <a:pPr algn="ctr" eaLnBrk="1" hangingPunct="1"/>
            <a:r>
              <a:rPr 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TNAU FLOUR TRAP</a:t>
            </a:r>
          </a:p>
        </p:txBody>
      </p:sp>
      <p:pic>
        <p:nvPicPr>
          <p:cNvPr id="4" name="Content Placeholder 3" descr="Floor trap"/>
          <p:cNvPicPr>
            <a:picLocks noGrp="1" noChangeAspect="1"/>
          </p:cNvPicPr>
          <p:nvPr>
            <p:ph idx="1"/>
          </p:nvPr>
        </p:nvPicPr>
        <p:blipFill rotWithShape="1">
          <a:blip r:embed="rId4"/>
          <a:srcRect t="12451" b="-4559"/>
          <a:stretch/>
        </p:blipFill>
        <p:spPr>
          <a:xfrm>
            <a:off x="4195445" y="1295400"/>
            <a:ext cx="3801745" cy="51955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2CCECE4-FBFA-4611-A63B-BB2E2F987A72}"/>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359A8D11-386E-420E-868F-EBBF5E5C2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
              <a:ext cx="12192000" cy="6855791"/>
            </a:xfrm>
            <a:prstGeom prst="rect">
              <a:avLst/>
            </a:prstGeom>
          </p:spPr>
        </p:pic>
        <p:pic>
          <p:nvPicPr>
            <p:cNvPr id="10" name="Picture 9">
              <a:extLst>
                <a:ext uri="{FF2B5EF4-FFF2-40B4-BE49-F238E27FC236}">
                  <a16:creationId xmlns:a16="http://schemas.microsoft.com/office/drawing/2014/main" id="{4D0EE950-6E12-4237-A36C-891951F5DBF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4" name="Title 3"/>
          <p:cNvSpPr>
            <a:spLocks noGrp="1"/>
          </p:cNvSpPr>
          <p:nvPr>
            <p:ph type="title"/>
          </p:nvPr>
        </p:nvSpPr>
        <p:spPr>
          <a:xfrm>
            <a:off x="6634797" y="616190"/>
            <a:ext cx="3988435" cy="822722"/>
          </a:xfrm>
        </p:spPr>
        <p:txBody>
          <a:bodyPr vert="horz" wrap="square" lIns="68580" tIns="34290" rIns="68580" bIns="3429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INDICATOR DEVICE</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pic>
        <p:nvPicPr>
          <p:cNvPr id="9219" name="Picture 4" descr="Indicator"/>
          <p:cNvPicPr>
            <a:picLocks noChangeAspect="1"/>
          </p:cNvPicPr>
          <p:nvPr/>
        </p:nvPicPr>
        <p:blipFill>
          <a:blip r:embed="rId4">
            <a:lum contrast="42000"/>
          </a:blip>
          <a:stretch>
            <a:fillRect/>
          </a:stretch>
        </p:blipFill>
        <p:spPr>
          <a:xfrm>
            <a:off x="7131050" y="1536585"/>
            <a:ext cx="3288665" cy="4399915"/>
          </a:xfrm>
          <a:prstGeom prst="rect">
            <a:avLst/>
          </a:prstGeom>
          <a:noFill/>
          <a:ln w="9525">
            <a:noFill/>
          </a:ln>
        </p:spPr>
      </p:pic>
      <p:pic>
        <p:nvPicPr>
          <p:cNvPr id="9220" name="Picture 4"/>
          <p:cNvPicPr>
            <a:picLocks noChangeAspect="1"/>
          </p:cNvPicPr>
          <p:nvPr/>
        </p:nvPicPr>
        <p:blipFill>
          <a:blip r:embed="rId5"/>
          <a:stretch>
            <a:fillRect/>
          </a:stretch>
        </p:blipFill>
        <p:spPr>
          <a:xfrm>
            <a:off x="1699260" y="1536585"/>
            <a:ext cx="3479165" cy="4399915"/>
          </a:xfrm>
          <a:prstGeom prst="rect">
            <a:avLst/>
          </a:prstGeom>
          <a:noFill/>
          <a:ln w="9525">
            <a:noFill/>
          </a:ln>
        </p:spPr>
      </p:pic>
      <p:sp>
        <p:nvSpPr>
          <p:cNvPr id="6" name="Title 1"/>
          <p:cNvSpPr txBox="1"/>
          <p:nvPr/>
        </p:nvSpPr>
        <p:spPr>
          <a:xfrm>
            <a:off x="1866900" y="666239"/>
            <a:ext cx="3143250" cy="685800"/>
          </a:xfrm>
          <a:prstGeom prst="rect">
            <a:avLst/>
          </a:prstGeom>
        </p:spPr>
        <p:txBody>
          <a:bodyPr anchor="ctr">
            <a:normAutofit/>
          </a:bodyPr>
          <a:lstStyle/>
          <a:p>
            <a:pPr marR="0" algn="ctr" defTabSz="914400" fontAlgn="auto">
              <a:spcAft>
                <a:spcPts val="0"/>
              </a:spcAft>
              <a:buClrTx/>
              <a:buSzTx/>
              <a:buFontTx/>
              <a:buNone/>
              <a:defRPr/>
            </a:pPr>
            <a:r>
              <a:rPr kumimoji="0" lang="en-US" sz="3200" b="1" kern="1200" cap="none" spc="0" normalizeH="0" baseline="0" noProof="0" dirty="0">
                <a:solidFill>
                  <a:srgbClr val="FFFF00"/>
                </a:solidFill>
                <a:latin typeface="Cambria" panose="02040503050406030204" pitchFamily="18" charset="0"/>
                <a:ea typeface="Cambria" panose="02040503050406030204" pitchFamily="18" charset="0"/>
                <a:cs typeface="+mj-cs"/>
              </a:rPr>
              <a:t>CUP BIOASSAY</a:t>
            </a:r>
            <a:endParaRPr kumimoji="0" lang="en-US" sz="3200" kern="1200" cap="none" spc="0" normalizeH="0" baseline="0" noProof="0" dirty="0">
              <a:solidFill>
                <a:srgbClr val="FFFF00"/>
              </a:solidFill>
              <a:latin typeface="Cambria" panose="02040503050406030204" pitchFamily="18" charset="0"/>
              <a:ea typeface="Cambria" panose="02040503050406030204" pitchFamily="18" charset="0"/>
              <a:cs typeface="+mj-cs"/>
            </a:endParaRPr>
          </a:p>
        </p:txBody>
      </p:sp>
      <p:sp>
        <p:nvSpPr>
          <p:cNvPr id="8" name="Title 1"/>
          <p:cNvSpPr txBox="1"/>
          <p:nvPr/>
        </p:nvSpPr>
        <p:spPr>
          <a:xfrm>
            <a:off x="4610100" y="5984124"/>
            <a:ext cx="2971800" cy="457200"/>
          </a:xfrm>
          <a:prstGeom prst="rect">
            <a:avLst/>
          </a:prstGeom>
        </p:spPr>
        <p:txBody>
          <a:bodyPr anchor="ctr">
            <a:normAutofit/>
          </a:bodyPr>
          <a:lstStyle/>
          <a:p>
            <a:pPr marR="0" algn="ctr" defTabSz="914400" fontAlgn="auto">
              <a:spcAft>
                <a:spcPts val="0"/>
              </a:spcAft>
              <a:buClrTx/>
              <a:buSzTx/>
              <a:buFontTx/>
              <a:buNone/>
              <a:defRPr/>
            </a:pPr>
            <a:r>
              <a:rPr kumimoji="0" lang="en-US" sz="1800" b="1" kern="1200" cap="none" spc="0" normalizeH="0" baseline="0" noProof="0" dirty="0">
                <a:solidFill>
                  <a:schemeClr val="bg1"/>
                </a:solidFill>
                <a:latin typeface="+mj-lt"/>
                <a:ea typeface="+mj-ea"/>
                <a:cs typeface="+mj-cs"/>
              </a:rPr>
              <a:t>Mohan and Paul Fields, 2002</a:t>
            </a:r>
            <a:endParaRPr kumimoji="0" lang="en-US" sz="1800" kern="1200" cap="none" spc="0" normalizeH="0" baseline="0" noProof="0" dirty="0">
              <a:solidFill>
                <a:schemeClr val="bg1"/>
              </a:solidFill>
              <a:latin typeface="+mj-lt"/>
              <a:ea typeface="+mj-ea"/>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ipe(down)">
                                      <p:cBhvr>
                                        <p:cTn id="7" dur="500"/>
                                        <p:tgtEl>
                                          <p:spTgt spid="9220"/>
                                        </p:tgtEl>
                                      </p:cBhvr>
                                    </p:animEffect>
                                  </p:childTnLst>
                                </p:cTn>
                              </p:par>
                              <p:par>
                                <p:cTn id="8" presetID="22" presetClass="entr" presetSubtype="4"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wipe(down)">
                                      <p:cBhvr>
                                        <p:cTn id="10"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2236</Words>
  <Application>Microsoft Office PowerPoint</Application>
  <PresentationFormat>Widescreen</PresentationFormat>
  <Paragraphs>298</Paragraphs>
  <Slides>57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Alaska</vt:lpstr>
      <vt:lpstr>Arial</vt:lpstr>
      <vt:lpstr>Calibri</vt:lpstr>
      <vt:lpstr>Calibri Light</vt:lpstr>
      <vt:lpstr>Cambria</vt:lpstr>
      <vt:lpstr>FrankRuehl</vt:lpstr>
      <vt:lpstr>Wingdings 3</vt:lpstr>
      <vt:lpstr>Office Theme</vt:lpstr>
      <vt:lpstr>PowerPoint Presentation</vt:lpstr>
      <vt:lpstr>PowerPoint Presentation</vt:lpstr>
      <vt:lpstr>PowerPoint Presentation</vt:lpstr>
      <vt:lpstr>PowerPoint Presentation</vt:lpstr>
      <vt:lpstr>TNAU PROBE TRAP</vt:lpstr>
      <vt:lpstr>PowerPoint Presentation</vt:lpstr>
      <vt:lpstr>TWO IN ONE MODEL</vt:lpstr>
      <vt:lpstr>TNAU FLOUR TRAP</vt:lpstr>
      <vt:lpstr>INDICATOR DEVICE</vt:lpstr>
      <vt:lpstr>TNAU AUTOMATIC INSECT REMOVAL BIN</vt:lpstr>
      <vt:lpstr>TNAU AUTOMATIC INSECT REMOVAL BIN</vt:lpstr>
      <vt:lpstr>TNAU UV-LIGHT TRAP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welcome</cp:lastModifiedBy>
  <cp:revision>152</cp:revision>
  <dcterms:created xsi:type="dcterms:W3CDTF">2024-07-10T07:32:16Z</dcterms:created>
  <dcterms:modified xsi:type="dcterms:W3CDTF">2024-07-10T13:21:10Z</dcterms:modified>
</cp:coreProperties>
</file>